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2"/>
  </p:notesMasterIdLst>
  <p:sldIdLst>
    <p:sldId id="319" r:id="rId5"/>
    <p:sldId id="347" r:id="rId6"/>
    <p:sldId id="321" r:id="rId7"/>
    <p:sldId id="361" r:id="rId8"/>
    <p:sldId id="362" r:id="rId9"/>
    <p:sldId id="363" r:id="rId10"/>
    <p:sldId id="323" r:id="rId11"/>
    <p:sldId id="349" r:id="rId12"/>
    <p:sldId id="350" r:id="rId13"/>
    <p:sldId id="324" r:id="rId14"/>
    <p:sldId id="352" r:id="rId15"/>
    <p:sldId id="353" r:id="rId16"/>
    <p:sldId id="354" r:id="rId17"/>
    <p:sldId id="357" r:id="rId18"/>
    <p:sldId id="358" r:id="rId19"/>
    <p:sldId id="325" r:id="rId20"/>
    <p:sldId id="360" r:id="rId21"/>
    <p:sldId id="326" r:id="rId22"/>
    <p:sldId id="364" r:id="rId23"/>
    <p:sldId id="366" r:id="rId24"/>
    <p:sldId id="367" r:id="rId25"/>
    <p:sldId id="368" r:id="rId26"/>
    <p:sldId id="369" r:id="rId27"/>
    <p:sldId id="327" r:id="rId28"/>
    <p:sldId id="328" r:id="rId29"/>
    <p:sldId id="329" r:id="rId30"/>
    <p:sldId id="348"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39061-A6DB-2695-9D57-FC1F722181A9}" v="959" dt="2023-11-06T08:32:19.865"/>
    <p1510:client id="{40FC79F9-DCBA-0457-7E2D-69BEDA797999}" v="1" dt="2023-11-06T09:10:26.653"/>
    <p1510:client id="{5AFFF54A-B541-2D2A-BC71-0867879551F3}" v="452" dt="2023-11-06T09:09:48.300"/>
    <p1510:client id="{78B0EBA5-D33B-4561-5C52-7C5D6B4DA8F2}" v="32" dt="2023-11-05T08:13:49.596"/>
    <p1510:client id="{7A3EEE8E-9F0E-9E06-C6B2-00185C71E168}" v="32" dt="2023-11-06T09:07:18.464"/>
    <p1510:client id="{8F76620F-3725-87E6-ED8F-69207EEFC288}" v="205" dt="2023-11-06T13:59:19.110"/>
    <p1510:client id="{9C1A6BD9-B98E-4771-B6AD-F2A23A5A344D}" v="80" dt="2023-11-03T09:09:20.374"/>
    <p1510:client id="{A45A4EDA-6B92-48F2-915E-500B992A2F37}" v="337" dt="2023-11-04T05:51:56.189"/>
    <p1510:client id="{DF6D9BFE-E826-4C35-A6AE-D59C8460A20B}" v="382" dt="2023-11-06T09:32:30.483"/>
    <p1510:client id="{FD69E398-4C02-46E9-A48F-D6206B4F2686}" v="4694" dt="2023-11-06T14:54:34.478"/>
  </p1510:revLst>
</p1510:revInfo>
</file>

<file path=ppt/tableStyles.xml><?xml version="1.0" encoding="utf-8"?>
<a:tblStyleLst xmlns:a="http://schemas.openxmlformats.org/drawingml/2006/main" def="{A58DF778-4ACF-4B67-81B3-CCDE89A58C83}">
  <a:tblStyle styleId="{A58DF778-4ACF-4B67-81B3-CCDE89A58C8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1162"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3eba4b0eaa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3eba4b0eaa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74248789cd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74248789cd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74248789cd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74248789cd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740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74248789cd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74248789cd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91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74248789cd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74248789cd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60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74248789cd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74248789cd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101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74248789cd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74248789cd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881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74248789c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74248789c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74248789c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74248789c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104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74248789cd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74248789cd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74248789cd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74248789cd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39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74248789cd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74248789c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842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74248789cd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74248789cd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74248789cd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74248789cd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309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74248789cd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74248789cd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910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74248789cd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74248789cd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149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74248789cd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74248789cd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523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74248789cd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74248789cd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862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3eba4b0eaa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3eba4b0eaa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74248789cd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274248789cd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298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74248789cd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274248789cd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4248789cd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4248789cd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972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4248789cd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4248789cd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799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4248789cd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4248789cd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13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74248789cd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74248789cd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74248789cd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74248789cd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57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74248789cd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74248789cd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0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ltLang="zh-H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figma.com/file/isaETt2Fy2ZOuMoGDFCIC4/UI-prototype?type=design&amp;node-id=4%3A10&amp;mode=design&amp;t=fwiAOJeob6BTOQRu-1"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6"/>
          <p:cNvSpPr txBox="1">
            <a:spLocks noGrp="1"/>
          </p:cNvSpPr>
          <p:nvPr>
            <p:ph type="subTitle" idx="1"/>
          </p:nvPr>
        </p:nvSpPr>
        <p:spPr>
          <a:xfrm>
            <a:off x="351100" y="18652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HK"/>
              <a:t>Assignment 1 </a:t>
            </a:r>
            <a:endParaRPr/>
          </a:p>
        </p:txBody>
      </p:sp>
      <p:sp>
        <p:nvSpPr>
          <p:cNvPr id="771" name="Google Shape;771;p76"/>
          <p:cNvSpPr/>
          <p:nvPr/>
        </p:nvSpPr>
        <p:spPr>
          <a:xfrm>
            <a:off x="-7125" y="-30000"/>
            <a:ext cx="9144000" cy="5143500"/>
          </a:xfrm>
          <a:prstGeom prst="rect">
            <a:avLst/>
          </a:prstGeom>
          <a:solidFill>
            <a:srgbClr val="2D3C4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6"/>
          <p:cNvSpPr txBox="1"/>
          <p:nvPr/>
        </p:nvSpPr>
        <p:spPr>
          <a:xfrm>
            <a:off x="2473575" y="2133950"/>
            <a:ext cx="4088100" cy="5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2500" b="1">
                <a:solidFill>
                  <a:schemeClr val="lt1"/>
                </a:solidFill>
              </a:rPr>
              <a:t>Assignment 4</a:t>
            </a:r>
            <a:endParaRPr sz="25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1"/>
          <p:cNvSpPr/>
          <p:nvPr/>
        </p:nvSpPr>
        <p:spPr>
          <a:xfrm>
            <a:off x="206200" y="1083750"/>
            <a:ext cx="8729400" cy="38901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endParaRPr lang="en-US">
              <a:solidFill>
                <a:srgbClr val="BC7049"/>
              </a:solidFill>
            </a:endParaRPr>
          </a:p>
        </p:txBody>
      </p:sp>
      <p:sp>
        <p:nvSpPr>
          <p:cNvPr id="825" name="Google Shape;825;p81"/>
          <p:cNvSpPr txBox="1"/>
          <p:nvPr/>
        </p:nvSpPr>
        <p:spPr>
          <a:xfrm>
            <a:off x="206202" y="353500"/>
            <a:ext cx="45903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2c: Story board</a:t>
            </a:r>
            <a:endParaRPr sz="1200" b="1">
              <a:solidFill>
                <a:schemeClr val="lt1"/>
              </a:solidFill>
            </a:endParaRPr>
          </a:p>
        </p:txBody>
      </p:sp>
      <p:sp>
        <p:nvSpPr>
          <p:cNvPr id="826" name="Google Shape;826;p81"/>
          <p:cNvSpPr txBox="1"/>
          <p:nvPr/>
        </p:nvSpPr>
        <p:spPr>
          <a:xfrm>
            <a:off x="130000" y="703738"/>
            <a:ext cx="7962300" cy="354000"/>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altLang="zh-HK" sz="1100" b="1">
                <a:solidFill>
                  <a:srgbClr val="2D3B45"/>
                </a:solidFill>
                <a:latin typeface="Calibri"/>
                <a:ea typeface="Calibri"/>
                <a:cs typeface="Calibri"/>
                <a:sym typeface="Calibri"/>
              </a:rPr>
              <a:t>Storyboard for PG TA</a:t>
            </a:r>
            <a:endParaRPr sz="1100" b="1">
              <a:solidFill>
                <a:srgbClr val="0F0F0F"/>
              </a:solidFill>
              <a:latin typeface="Calibri"/>
              <a:ea typeface="Calibri"/>
              <a:cs typeface="Calibri"/>
              <a:sym typeface="Calibri"/>
            </a:endParaRPr>
          </a:p>
        </p:txBody>
      </p:sp>
      <p:sp>
        <p:nvSpPr>
          <p:cNvPr id="827" name="Google Shape;827;p81"/>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pic>
        <p:nvPicPr>
          <p:cNvPr id="2" name="Picture 1" descr="A drawing of a person using a computer&#10;&#10;Description automatically generated">
            <a:extLst>
              <a:ext uri="{FF2B5EF4-FFF2-40B4-BE49-F238E27FC236}">
                <a16:creationId xmlns:a16="http://schemas.microsoft.com/office/drawing/2014/main" id="{403D4CE4-A196-4BBE-7288-FC4E2272C630}"/>
              </a:ext>
            </a:extLst>
          </p:cNvPr>
          <p:cNvPicPr>
            <a:picLocks noChangeAspect="1"/>
          </p:cNvPicPr>
          <p:nvPr/>
        </p:nvPicPr>
        <p:blipFill rotWithShape="1">
          <a:blip r:embed="rId3"/>
          <a:srcRect r="11321" b="55759"/>
          <a:stretch/>
        </p:blipFill>
        <p:spPr>
          <a:xfrm>
            <a:off x="630745" y="1248959"/>
            <a:ext cx="2389776" cy="1488625"/>
          </a:xfrm>
          <a:prstGeom prst="rect">
            <a:avLst/>
          </a:prstGeom>
          <a:ln>
            <a:solidFill>
              <a:schemeClr val="tx1"/>
            </a:solidFill>
          </a:ln>
        </p:spPr>
      </p:pic>
      <p:pic>
        <p:nvPicPr>
          <p:cNvPr id="12" name="Picture 11" descr="A drawing of a person sitting at a desk&#10;&#10;Description automatically generated">
            <a:extLst>
              <a:ext uri="{FF2B5EF4-FFF2-40B4-BE49-F238E27FC236}">
                <a16:creationId xmlns:a16="http://schemas.microsoft.com/office/drawing/2014/main" id="{6D3485A9-F919-2CD2-2FAD-8E67ED4FD3AD}"/>
              </a:ext>
            </a:extLst>
          </p:cNvPr>
          <p:cNvPicPr>
            <a:picLocks noChangeAspect="1"/>
          </p:cNvPicPr>
          <p:nvPr/>
        </p:nvPicPr>
        <p:blipFill rotWithShape="1">
          <a:blip r:embed="rId4"/>
          <a:srcRect l="344" t="-285" b="33048"/>
          <a:stretch/>
        </p:blipFill>
        <p:spPr>
          <a:xfrm>
            <a:off x="5000365" y="1199105"/>
            <a:ext cx="2089795" cy="1696920"/>
          </a:xfrm>
          <a:prstGeom prst="rect">
            <a:avLst/>
          </a:prstGeom>
          <a:ln>
            <a:solidFill>
              <a:schemeClr val="tx1"/>
            </a:solidFill>
          </a:ln>
        </p:spPr>
      </p:pic>
      <p:pic>
        <p:nvPicPr>
          <p:cNvPr id="13" name="Picture 12" descr="A drawing of a computer and a sad face&#10;&#10;Description automatically generated">
            <a:extLst>
              <a:ext uri="{FF2B5EF4-FFF2-40B4-BE49-F238E27FC236}">
                <a16:creationId xmlns:a16="http://schemas.microsoft.com/office/drawing/2014/main" id="{5F8FC1A0-1D2F-AEB9-D812-6F2AE47F78E8}"/>
              </a:ext>
            </a:extLst>
          </p:cNvPr>
          <p:cNvPicPr>
            <a:picLocks noChangeAspect="1"/>
          </p:cNvPicPr>
          <p:nvPr/>
        </p:nvPicPr>
        <p:blipFill rotWithShape="1">
          <a:blip r:embed="rId5"/>
          <a:srcRect r="344" b="9003"/>
          <a:stretch/>
        </p:blipFill>
        <p:spPr>
          <a:xfrm>
            <a:off x="630444" y="3032423"/>
            <a:ext cx="1727244" cy="1918951"/>
          </a:xfrm>
          <a:prstGeom prst="rect">
            <a:avLst/>
          </a:prstGeom>
          <a:ln>
            <a:solidFill>
              <a:schemeClr val="tx1"/>
            </a:solidFill>
          </a:ln>
        </p:spPr>
      </p:pic>
      <p:pic>
        <p:nvPicPr>
          <p:cNvPr id="14" name="Picture 13" descr="A drawing of a computer&#10;&#10;Description automatically generated">
            <a:extLst>
              <a:ext uri="{FF2B5EF4-FFF2-40B4-BE49-F238E27FC236}">
                <a16:creationId xmlns:a16="http://schemas.microsoft.com/office/drawing/2014/main" id="{D0A10227-F312-D910-2D56-4F48FF34E957}"/>
              </a:ext>
            </a:extLst>
          </p:cNvPr>
          <p:cNvPicPr>
            <a:picLocks noChangeAspect="1"/>
          </p:cNvPicPr>
          <p:nvPr/>
        </p:nvPicPr>
        <p:blipFill rotWithShape="1">
          <a:blip r:embed="rId6"/>
          <a:srcRect r="23368" b="48286"/>
          <a:stretch/>
        </p:blipFill>
        <p:spPr>
          <a:xfrm>
            <a:off x="5004543" y="3184471"/>
            <a:ext cx="2084627" cy="1679999"/>
          </a:xfrm>
          <a:prstGeom prst="rect">
            <a:avLst/>
          </a:prstGeom>
          <a:ln>
            <a:solidFill>
              <a:schemeClr val="tx1"/>
            </a:solidFill>
          </a:ln>
        </p:spPr>
      </p:pic>
      <p:sp>
        <p:nvSpPr>
          <p:cNvPr id="4" name="Google Shape;817;p80">
            <a:extLst>
              <a:ext uri="{FF2B5EF4-FFF2-40B4-BE49-F238E27FC236}">
                <a16:creationId xmlns:a16="http://schemas.microsoft.com/office/drawing/2014/main" id="{756211AA-16A9-76D7-E84F-A5C4432A51EE}"/>
              </a:ext>
            </a:extLst>
          </p:cNvPr>
          <p:cNvSpPr txBox="1"/>
          <p:nvPr/>
        </p:nvSpPr>
        <p:spPr>
          <a:xfrm>
            <a:off x="3022953" y="1445164"/>
            <a:ext cx="1883460" cy="1200298"/>
          </a:xfrm>
          <a:prstGeom prst="rect">
            <a:avLst/>
          </a:prstGeom>
          <a:noFill/>
          <a:ln>
            <a:noFill/>
          </a:ln>
        </p:spPr>
        <p:txBody>
          <a:bodyPr spcFirstLastPara="1" wrap="square" lIns="91425" tIns="91425" rIns="91425" bIns="91425" anchor="t" anchorCtr="0">
            <a:spAutoFit/>
          </a:bodyPr>
          <a:lstStyle/>
          <a:p>
            <a:r>
              <a:rPr lang="en-US" altLang="zh-HK" sz="1100"/>
              <a:t>1. Simon,</a:t>
            </a:r>
            <a:r>
              <a:rPr lang="zh-HK" altLang="en-US" sz="1100"/>
              <a:t> </a:t>
            </a:r>
            <a:r>
              <a:rPr lang="en-US" altLang="zh-HK" sz="1100"/>
              <a:t>a</a:t>
            </a:r>
            <a:r>
              <a:rPr lang="zh-HK" altLang="en-US" sz="1100"/>
              <a:t> </a:t>
            </a:r>
            <a:r>
              <a:rPr lang="en-US" altLang="zh-HK" sz="1100"/>
              <a:t>Year</a:t>
            </a:r>
            <a:r>
              <a:rPr lang="zh-HK" altLang="en-US" sz="1100"/>
              <a:t> </a:t>
            </a:r>
            <a:r>
              <a:rPr lang="en-US" altLang="zh-HK" sz="1100"/>
              <a:t>1</a:t>
            </a:r>
            <a:r>
              <a:rPr lang="zh-HK" altLang="en-US" sz="1100"/>
              <a:t> </a:t>
            </a:r>
            <a:r>
              <a:rPr lang="en-US" altLang="zh-HK" sz="1100"/>
              <a:t>PG</a:t>
            </a:r>
            <a:r>
              <a:rPr lang="zh-HK" altLang="en-US" sz="1100"/>
              <a:t> </a:t>
            </a:r>
            <a:r>
              <a:rPr lang="en-US" altLang="zh-HK" sz="1100"/>
              <a:t>in</a:t>
            </a:r>
            <a:r>
              <a:rPr lang="zh-HK" altLang="en-US" sz="1100"/>
              <a:t> </a:t>
            </a:r>
            <a:r>
              <a:rPr lang="en-US" altLang="zh-HK" sz="1100"/>
              <a:t>CIVL</a:t>
            </a:r>
            <a:r>
              <a:rPr lang="zh-HK" altLang="en-US" sz="1100"/>
              <a:t> </a:t>
            </a:r>
            <a:r>
              <a:rPr lang="en-US" altLang="zh-HK" sz="1100"/>
              <a:t>major,</a:t>
            </a:r>
            <a:r>
              <a:rPr lang="zh-HK" altLang="en-US" sz="1100"/>
              <a:t> </a:t>
            </a:r>
            <a:r>
              <a:rPr lang="en-US" altLang="zh-HK" sz="1100"/>
              <a:t>has</a:t>
            </a:r>
            <a:r>
              <a:rPr lang="zh-HK" altLang="en-US" sz="1100"/>
              <a:t> </a:t>
            </a:r>
            <a:r>
              <a:rPr lang="en-US" altLang="zh-HK" sz="1100"/>
              <a:t>to</a:t>
            </a:r>
            <a:r>
              <a:rPr lang="zh-HK" altLang="en-US" sz="1100"/>
              <a:t> </a:t>
            </a:r>
            <a:r>
              <a:rPr lang="en-US" altLang="zh-HK" sz="1100"/>
              <a:t>serve</a:t>
            </a:r>
            <a:r>
              <a:rPr lang="zh-HK" altLang="en-US" sz="1100"/>
              <a:t> </a:t>
            </a:r>
            <a:r>
              <a:rPr lang="en-US" altLang="zh-HK" sz="1100"/>
              <a:t>as</a:t>
            </a:r>
            <a:r>
              <a:rPr lang="zh-HK" altLang="en-US" sz="1100"/>
              <a:t> </a:t>
            </a:r>
            <a:r>
              <a:rPr lang="en-US" altLang="zh-HK" sz="1100"/>
              <a:t>a</a:t>
            </a:r>
            <a:r>
              <a:rPr lang="zh-HK" altLang="en-US" sz="1100"/>
              <a:t> </a:t>
            </a:r>
            <a:r>
              <a:rPr lang="en-US" altLang="zh-HK" sz="1100"/>
              <a:t>TA</a:t>
            </a:r>
            <a:r>
              <a:rPr lang="zh-HK" altLang="en-US" sz="1100"/>
              <a:t> </a:t>
            </a:r>
            <a:r>
              <a:rPr lang="en-US" altLang="zh-HK" sz="1100"/>
              <a:t>in</a:t>
            </a:r>
            <a:r>
              <a:rPr lang="zh-HK" altLang="en-US" sz="1100"/>
              <a:t> </a:t>
            </a:r>
            <a:r>
              <a:rPr lang="en-US" altLang="zh-HK" sz="1100"/>
              <a:t>CIVL</a:t>
            </a:r>
            <a:r>
              <a:rPr lang="zh-HK" altLang="en-US" sz="1100"/>
              <a:t> </a:t>
            </a:r>
            <a:r>
              <a:rPr lang="en-US" altLang="zh-HK" sz="1100"/>
              <a:t>1100.</a:t>
            </a:r>
            <a:r>
              <a:rPr lang="zh-HK" altLang="en-US" sz="1100"/>
              <a:t> </a:t>
            </a:r>
            <a:r>
              <a:rPr lang="en-US" altLang="zh-HK" sz="1100"/>
              <a:t>He</a:t>
            </a:r>
            <a:r>
              <a:rPr lang="zh-HK" altLang="en-US" sz="1100"/>
              <a:t> </a:t>
            </a:r>
            <a:r>
              <a:rPr lang="en-US" altLang="zh-HK" sz="1100"/>
              <a:t>has</a:t>
            </a:r>
            <a:r>
              <a:rPr lang="zh-HK" altLang="en-US" sz="1100"/>
              <a:t> </a:t>
            </a:r>
            <a:r>
              <a:rPr lang="en-US" altLang="zh-HK" sz="1100"/>
              <a:t>received</a:t>
            </a:r>
            <a:r>
              <a:rPr lang="zh-HK" altLang="en-US" sz="1100"/>
              <a:t> </a:t>
            </a:r>
            <a:r>
              <a:rPr lang="en-US" altLang="zh-HK" sz="1100"/>
              <a:t>lots</a:t>
            </a:r>
            <a:r>
              <a:rPr lang="zh-HK" altLang="en-US" sz="1100"/>
              <a:t> </a:t>
            </a:r>
            <a:r>
              <a:rPr lang="en-US" altLang="zh-HK" sz="1100"/>
              <a:t>of</a:t>
            </a:r>
            <a:r>
              <a:rPr lang="zh-HK" altLang="en-US" sz="1100"/>
              <a:t> </a:t>
            </a:r>
            <a:r>
              <a:rPr lang="en-US" altLang="zh-HK" sz="1100"/>
              <a:t>questions</a:t>
            </a:r>
            <a:r>
              <a:rPr lang="zh-HK" altLang="en-US" sz="1100"/>
              <a:t> </a:t>
            </a:r>
            <a:r>
              <a:rPr lang="en-US" altLang="zh-HK" sz="1100"/>
              <a:t>in</a:t>
            </a:r>
            <a:r>
              <a:rPr lang="zh-HK" altLang="en-US" sz="1100"/>
              <a:t> </a:t>
            </a:r>
            <a:r>
              <a:rPr lang="en-US" altLang="zh-HK" sz="1100"/>
              <a:t>platforms</a:t>
            </a:r>
            <a:r>
              <a:rPr lang="zh-HK" altLang="en-US" sz="1100"/>
              <a:t> </a:t>
            </a:r>
            <a:r>
              <a:rPr lang="en-US" altLang="zh-HK" sz="1100"/>
              <a:t>like</a:t>
            </a:r>
            <a:r>
              <a:rPr lang="zh-HK" altLang="en-US" sz="1100"/>
              <a:t> </a:t>
            </a:r>
            <a:r>
              <a:rPr lang="en-US" altLang="zh-HK" sz="1100"/>
              <a:t>Outlook</a:t>
            </a:r>
            <a:r>
              <a:rPr lang="zh-HK" altLang="en-US" sz="1100"/>
              <a:t> </a:t>
            </a:r>
            <a:r>
              <a:rPr lang="en-US" altLang="zh-HK" sz="1100"/>
              <a:t>and</a:t>
            </a:r>
            <a:r>
              <a:rPr lang="zh-HK" altLang="en-US" sz="1100"/>
              <a:t> </a:t>
            </a:r>
            <a:r>
              <a:rPr lang="en-US" altLang="zh-HK" sz="1100"/>
              <a:t>Discord.</a:t>
            </a:r>
          </a:p>
        </p:txBody>
      </p:sp>
      <p:sp>
        <p:nvSpPr>
          <p:cNvPr id="5" name="Google Shape;817;p80">
            <a:extLst>
              <a:ext uri="{FF2B5EF4-FFF2-40B4-BE49-F238E27FC236}">
                <a16:creationId xmlns:a16="http://schemas.microsoft.com/office/drawing/2014/main" id="{1DFBF5BB-CD9B-6426-F20A-FF1AACCBA475}"/>
              </a:ext>
            </a:extLst>
          </p:cNvPr>
          <p:cNvSpPr txBox="1"/>
          <p:nvPr/>
        </p:nvSpPr>
        <p:spPr>
          <a:xfrm>
            <a:off x="7171138" y="1447088"/>
            <a:ext cx="1761752" cy="1369575"/>
          </a:xfrm>
          <a:prstGeom prst="rect">
            <a:avLst/>
          </a:prstGeom>
          <a:noFill/>
          <a:ln>
            <a:noFill/>
          </a:ln>
        </p:spPr>
        <p:txBody>
          <a:bodyPr spcFirstLastPara="1" wrap="square" lIns="91425" tIns="91425" rIns="91425" bIns="91425" anchor="t" anchorCtr="0">
            <a:spAutoFit/>
          </a:bodyPr>
          <a:lstStyle/>
          <a:p>
            <a:r>
              <a:rPr lang="en-US" altLang="zh-HK" sz="1100"/>
              <a:t>2. Simon was frustrated that he hasn't finished answering all the questions for over an hour, and worried that he won't have time for research.</a:t>
            </a:r>
          </a:p>
        </p:txBody>
      </p:sp>
      <p:sp>
        <p:nvSpPr>
          <p:cNvPr id="6" name="Google Shape;817;p80">
            <a:extLst>
              <a:ext uri="{FF2B5EF4-FFF2-40B4-BE49-F238E27FC236}">
                <a16:creationId xmlns:a16="http://schemas.microsoft.com/office/drawing/2014/main" id="{9DCE1364-2529-CCC8-1C6D-AEEE8315BC4B}"/>
              </a:ext>
            </a:extLst>
          </p:cNvPr>
          <p:cNvSpPr txBox="1"/>
          <p:nvPr/>
        </p:nvSpPr>
        <p:spPr>
          <a:xfrm>
            <a:off x="2456946" y="3390461"/>
            <a:ext cx="1883460" cy="1200298"/>
          </a:xfrm>
          <a:prstGeom prst="rect">
            <a:avLst/>
          </a:prstGeom>
          <a:noFill/>
          <a:ln>
            <a:noFill/>
          </a:ln>
        </p:spPr>
        <p:txBody>
          <a:bodyPr spcFirstLastPara="1" wrap="square" lIns="91425" tIns="91425" rIns="91425" bIns="91425" anchor="t" anchorCtr="0">
            <a:spAutoFit/>
          </a:bodyPr>
          <a:lstStyle/>
          <a:p>
            <a:r>
              <a:rPr lang="en-US" altLang="zh-HK" sz="1100"/>
              <a:t>3. Simon finds that most questions are either repeated or have been mentioned in class, and wonder if he can answer them more efficiently.</a:t>
            </a:r>
          </a:p>
        </p:txBody>
      </p:sp>
      <p:sp>
        <p:nvSpPr>
          <p:cNvPr id="7" name="Google Shape;817;p80">
            <a:extLst>
              <a:ext uri="{FF2B5EF4-FFF2-40B4-BE49-F238E27FC236}">
                <a16:creationId xmlns:a16="http://schemas.microsoft.com/office/drawing/2014/main" id="{DEF93D40-E1AF-937C-7705-6503B3730E73}"/>
              </a:ext>
            </a:extLst>
          </p:cNvPr>
          <p:cNvSpPr txBox="1"/>
          <p:nvPr/>
        </p:nvSpPr>
        <p:spPr>
          <a:xfrm>
            <a:off x="7098796" y="3390461"/>
            <a:ext cx="1832660" cy="1200298"/>
          </a:xfrm>
          <a:prstGeom prst="rect">
            <a:avLst/>
          </a:prstGeom>
          <a:noFill/>
          <a:ln>
            <a:noFill/>
          </a:ln>
        </p:spPr>
        <p:txBody>
          <a:bodyPr spcFirstLastPara="1" wrap="square" lIns="91425" tIns="91425" rIns="91425" bIns="91425" anchor="t" anchorCtr="0">
            <a:spAutoFit/>
          </a:bodyPr>
          <a:lstStyle/>
          <a:p>
            <a:r>
              <a:rPr lang="en-US" altLang="zh-HK" sz="1100"/>
              <a:t>4. Simon then decided to install "T-AI" in the canvas page of CIVL 1100, hoping that this will help him with answering questions.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1"/>
          <p:cNvSpPr/>
          <p:nvPr/>
        </p:nvSpPr>
        <p:spPr>
          <a:xfrm>
            <a:off x="206200" y="1083750"/>
            <a:ext cx="8729400" cy="38901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25" name="Google Shape;825;p81"/>
          <p:cNvSpPr txBox="1"/>
          <p:nvPr/>
        </p:nvSpPr>
        <p:spPr>
          <a:xfrm>
            <a:off x="206202" y="353500"/>
            <a:ext cx="45903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2c: Story board</a:t>
            </a:r>
            <a:endParaRPr sz="1200" b="1">
              <a:solidFill>
                <a:schemeClr val="lt1"/>
              </a:solidFill>
            </a:endParaRPr>
          </a:p>
        </p:txBody>
      </p:sp>
      <p:sp>
        <p:nvSpPr>
          <p:cNvPr id="826" name="Google Shape;826;p81"/>
          <p:cNvSpPr txBox="1"/>
          <p:nvPr/>
        </p:nvSpPr>
        <p:spPr>
          <a:xfrm>
            <a:off x="130000" y="703738"/>
            <a:ext cx="7962300" cy="354000"/>
          </a:xfrm>
          <a:prstGeom prst="rect">
            <a:avLst/>
          </a:prstGeom>
          <a:noFill/>
          <a:ln>
            <a:noFill/>
          </a:ln>
        </p:spPr>
        <p:txBody>
          <a:bodyPr spcFirstLastPara="1" wrap="square" lIns="91425" tIns="91425" rIns="91425" bIns="91425" anchor="t" anchorCtr="0">
            <a:spAutoFit/>
          </a:bodyPr>
          <a:lstStyle/>
          <a:p>
            <a:r>
              <a:rPr lang="en-US" altLang="zh-HK" sz="1100" b="1">
                <a:solidFill>
                  <a:srgbClr val="2D3B45"/>
                </a:solidFill>
                <a:ea typeface="Calibri"/>
                <a:cs typeface="Calibri"/>
                <a:sym typeface="Calibri"/>
              </a:rPr>
              <a:t>Storyboard for PG TA</a:t>
            </a:r>
            <a:endParaRPr lang="en-US"/>
          </a:p>
        </p:txBody>
      </p:sp>
      <p:sp>
        <p:nvSpPr>
          <p:cNvPr id="827" name="Google Shape;827;p81"/>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pic>
        <p:nvPicPr>
          <p:cNvPr id="2" name="Picture 1" descr="A computer with buttons and buttons&#10;&#10;Description automatically generated">
            <a:extLst>
              <a:ext uri="{FF2B5EF4-FFF2-40B4-BE49-F238E27FC236}">
                <a16:creationId xmlns:a16="http://schemas.microsoft.com/office/drawing/2014/main" id="{8FA4708F-6562-085B-E059-9096DA3A3386}"/>
              </a:ext>
            </a:extLst>
          </p:cNvPr>
          <p:cNvPicPr>
            <a:picLocks noChangeAspect="1"/>
          </p:cNvPicPr>
          <p:nvPr/>
        </p:nvPicPr>
        <p:blipFill rotWithShape="1">
          <a:blip r:embed="rId3"/>
          <a:srcRect t="832" r="22611" b="49003"/>
          <a:stretch/>
        </p:blipFill>
        <p:spPr>
          <a:xfrm>
            <a:off x="701674" y="1178169"/>
            <a:ext cx="1977895" cy="1548164"/>
          </a:xfrm>
          <a:prstGeom prst="rect">
            <a:avLst/>
          </a:prstGeom>
          <a:ln>
            <a:solidFill>
              <a:schemeClr val="tx1"/>
            </a:solidFill>
          </a:ln>
        </p:spPr>
      </p:pic>
      <p:pic>
        <p:nvPicPr>
          <p:cNvPr id="3" name="Picture 2" descr="A drawing of a computer&#10;&#10;Description automatically generated">
            <a:extLst>
              <a:ext uri="{FF2B5EF4-FFF2-40B4-BE49-F238E27FC236}">
                <a16:creationId xmlns:a16="http://schemas.microsoft.com/office/drawing/2014/main" id="{48DAD581-1E3C-D1EE-6E1B-BE6085E8CBE6}"/>
              </a:ext>
            </a:extLst>
          </p:cNvPr>
          <p:cNvPicPr>
            <a:picLocks noChangeAspect="1"/>
          </p:cNvPicPr>
          <p:nvPr/>
        </p:nvPicPr>
        <p:blipFill rotWithShape="1">
          <a:blip r:embed="rId4"/>
          <a:srcRect r="20618" b="47293"/>
          <a:stretch/>
        </p:blipFill>
        <p:spPr>
          <a:xfrm>
            <a:off x="4988571" y="1136148"/>
            <a:ext cx="2028814" cy="1626579"/>
          </a:xfrm>
          <a:prstGeom prst="rect">
            <a:avLst/>
          </a:prstGeom>
          <a:ln>
            <a:solidFill>
              <a:schemeClr val="tx1"/>
            </a:solidFill>
          </a:ln>
        </p:spPr>
      </p:pic>
      <p:pic>
        <p:nvPicPr>
          <p:cNvPr id="4" name="Picture 3" descr="A computer with buttons and buttons&#10;&#10;Description automatically generated">
            <a:extLst>
              <a:ext uri="{FF2B5EF4-FFF2-40B4-BE49-F238E27FC236}">
                <a16:creationId xmlns:a16="http://schemas.microsoft.com/office/drawing/2014/main" id="{74B9D45C-447A-C95C-3FB2-133BAF3DD904}"/>
              </a:ext>
            </a:extLst>
          </p:cNvPr>
          <p:cNvPicPr>
            <a:picLocks noChangeAspect="1"/>
          </p:cNvPicPr>
          <p:nvPr/>
        </p:nvPicPr>
        <p:blipFill rotWithShape="1">
          <a:blip r:embed="rId5"/>
          <a:srcRect r="17526" b="42450"/>
          <a:stretch/>
        </p:blipFill>
        <p:spPr>
          <a:xfrm>
            <a:off x="594873" y="2884264"/>
            <a:ext cx="2334778" cy="1969349"/>
          </a:xfrm>
          <a:prstGeom prst="rect">
            <a:avLst/>
          </a:prstGeom>
          <a:ln>
            <a:solidFill>
              <a:schemeClr val="tx1"/>
            </a:solidFill>
          </a:ln>
        </p:spPr>
      </p:pic>
      <p:pic>
        <p:nvPicPr>
          <p:cNvPr id="5" name="Picture 4" descr="A drawing of a computer&#10;&#10;Description automatically generated">
            <a:extLst>
              <a:ext uri="{FF2B5EF4-FFF2-40B4-BE49-F238E27FC236}">
                <a16:creationId xmlns:a16="http://schemas.microsoft.com/office/drawing/2014/main" id="{3AEA9EE2-2F11-DE3F-3074-136BB5161709}"/>
              </a:ext>
            </a:extLst>
          </p:cNvPr>
          <p:cNvPicPr>
            <a:picLocks noChangeAspect="1"/>
          </p:cNvPicPr>
          <p:nvPr/>
        </p:nvPicPr>
        <p:blipFill rotWithShape="1">
          <a:blip r:embed="rId6"/>
          <a:srcRect r="22680" b="37607"/>
          <a:stretch/>
        </p:blipFill>
        <p:spPr>
          <a:xfrm>
            <a:off x="4920043" y="2817029"/>
            <a:ext cx="2152608" cy="2102009"/>
          </a:xfrm>
          <a:prstGeom prst="rect">
            <a:avLst/>
          </a:prstGeom>
          <a:ln>
            <a:solidFill>
              <a:schemeClr val="tx1"/>
            </a:solidFill>
          </a:ln>
        </p:spPr>
      </p:pic>
      <p:sp>
        <p:nvSpPr>
          <p:cNvPr id="7" name="Google Shape;817;p80">
            <a:extLst>
              <a:ext uri="{FF2B5EF4-FFF2-40B4-BE49-F238E27FC236}">
                <a16:creationId xmlns:a16="http://schemas.microsoft.com/office/drawing/2014/main" id="{14298B7F-E96D-2E4F-3B56-EAB9FA6F40AA}"/>
              </a:ext>
            </a:extLst>
          </p:cNvPr>
          <p:cNvSpPr txBox="1"/>
          <p:nvPr/>
        </p:nvSpPr>
        <p:spPr>
          <a:xfrm>
            <a:off x="2813403" y="1368964"/>
            <a:ext cx="1883460" cy="861744"/>
          </a:xfrm>
          <a:prstGeom prst="rect">
            <a:avLst/>
          </a:prstGeom>
          <a:noFill/>
          <a:ln>
            <a:noFill/>
          </a:ln>
        </p:spPr>
        <p:txBody>
          <a:bodyPr spcFirstLastPara="1" wrap="square" lIns="91425" tIns="91425" rIns="91425" bIns="91425" anchor="t" anchorCtr="0">
            <a:spAutoFit/>
          </a:bodyPr>
          <a:lstStyle/>
          <a:p>
            <a:r>
              <a:rPr lang="en-US" altLang="zh-HK" sz="1100"/>
              <a:t>5. Upon clicking into "T-AI", Simon was directed to a pre-built outline and FAQs for students.</a:t>
            </a:r>
          </a:p>
        </p:txBody>
      </p:sp>
      <p:sp>
        <p:nvSpPr>
          <p:cNvPr id="8" name="Google Shape;817;p80">
            <a:extLst>
              <a:ext uri="{FF2B5EF4-FFF2-40B4-BE49-F238E27FC236}">
                <a16:creationId xmlns:a16="http://schemas.microsoft.com/office/drawing/2014/main" id="{5ADBD234-070A-017F-F685-46BAAF88B113}"/>
              </a:ext>
            </a:extLst>
          </p:cNvPr>
          <p:cNvSpPr txBox="1"/>
          <p:nvPr/>
        </p:nvSpPr>
        <p:spPr>
          <a:xfrm>
            <a:off x="7056789" y="1526127"/>
            <a:ext cx="1883460" cy="861744"/>
          </a:xfrm>
          <a:prstGeom prst="rect">
            <a:avLst/>
          </a:prstGeom>
          <a:noFill/>
          <a:ln>
            <a:noFill/>
          </a:ln>
        </p:spPr>
        <p:txBody>
          <a:bodyPr spcFirstLastPara="1" wrap="square" lIns="91425" tIns="91425" rIns="91425" bIns="91425" anchor="t" anchorCtr="0">
            <a:spAutoFit/>
          </a:bodyPr>
          <a:lstStyle/>
          <a:p>
            <a:r>
              <a:rPr lang="en-US" altLang="zh-HK" sz="1100"/>
              <a:t>6. Simon can add, edit, delete and change the order of outline and FAQs by simple drag-and-click.</a:t>
            </a:r>
          </a:p>
        </p:txBody>
      </p:sp>
      <p:sp>
        <p:nvSpPr>
          <p:cNvPr id="9" name="Google Shape;817;p80">
            <a:extLst>
              <a:ext uri="{FF2B5EF4-FFF2-40B4-BE49-F238E27FC236}">
                <a16:creationId xmlns:a16="http://schemas.microsoft.com/office/drawing/2014/main" id="{2F99AE99-EF74-E3DD-E963-AD98D0B4FB0F}"/>
              </a:ext>
            </a:extLst>
          </p:cNvPr>
          <p:cNvSpPr txBox="1"/>
          <p:nvPr/>
        </p:nvSpPr>
        <p:spPr>
          <a:xfrm>
            <a:off x="2984851" y="3376358"/>
            <a:ext cx="1883460" cy="1031021"/>
          </a:xfrm>
          <a:prstGeom prst="rect">
            <a:avLst/>
          </a:prstGeom>
          <a:noFill/>
          <a:ln>
            <a:noFill/>
          </a:ln>
        </p:spPr>
        <p:txBody>
          <a:bodyPr spcFirstLastPara="1" wrap="square" lIns="91425" tIns="91425" rIns="91425" bIns="91425" anchor="t" anchorCtr="0">
            <a:spAutoFit/>
          </a:bodyPr>
          <a:lstStyle/>
          <a:p>
            <a:r>
              <a:rPr lang="en-US" altLang="zh-HK" sz="1100"/>
              <a:t>7. Simon also sees the questions asked by students in "T-AI", as well as a daily summary of most frequently asked questions.</a:t>
            </a:r>
          </a:p>
        </p:txBody>
      </p:sp>
      <p:sp>
        <p:nvSpPr>
          <p:cNvPr id="10" name="Google Shape;817;p80">
            <a:extLst>
              <a:ext uri="{FF2B5EF4-FFF2-40B4-BE49-F238E27FC236}">
                <a16:creationId xmlns:a16="http://schemas.microsoft.com/office/drawing/2014/main" id="{07AD3C54-DE70-8C69-2917-3747DBBD02F0}"/>
              </a:ext>
            </a:extLst>
          </p:cNvPr>
          <p:cNvSpPr txBox="1"/>
          <p:nvPr/>
        </p:nvSpPr>
        <p:spPr>
          <a:xfrm>
            <a:off x="7129131" y="3493823"/>
            <a:ext cx="1883460" cy="1031021"/>
          </a:xfrm>
          <a:prstGeom prst="rect">
            <a:avLst/>
          </a:prstGeom>
          <a:noFill/>
          <a:ln>
            <a:noFill/>
          </a:ln>
        </p:spPr>
        <p:txBody>
          <a:bodyPr spcFirstLastPara="1" wrap="square" lIns="91425" tIns="91425" rIns="91425" bIns="91425" anchor="t" anchorCtr="0">
            <a:spAutoFit/>
          </a:bodyPr>
          <a:lstStyle/>
          <a:p>
            <a:r>
              <a:rPr lang="en-US" altLang="zh-HK" sz="1100"/>
              <a:t>8. Instead of answering individual questions, Simon can now edit on "T-AI" for all students in CIVL 1100 to check.</a:t>
            </a:r>
          </a:p>
        </p:txBody>
      </p:sp>
    </p:spTree>
    <p:extLst>
      <p:ext uri="{BB962C8B-B14F-4D97-AF65-F5344CB8AC3E}">
        <p14:creationId xmlns:p14="http://schemas.microsoft.com/office/powerpoint/2010/main" val="288841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1"/>
          <p:cNvSpPr/>
          <p:nvPr/>
        </p:nvSpPr>
        <p:spPr>
          <a:xfrm>
            <a:off x="206200" y="1083750"/>
            <a:ext cx="8729400" cy="38901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rgbClr val="BC7049"/>
              </a:solidFill>
            </a:endParaRPr>
          </a:p>
        </p:txBody>
      </p:sp>
      <p:sp>
        <p:nvSpPr>
          <p:cNvPr id="825" name="Google Shape;825;p81"/>
          <p:cNvSpPr txBox="1"/>
          <p:nvPr/>
        </p:nvSpPr>
        <p:spPr>
          <a:xfrm>
            <a:off x="206202" y="353500"/>
            <a:ext cx="45903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2c: Story board</a:t>
            </a:r>
            <a:endParaRPr sz="1200" b="1">
              <a:solidFill>
                <a:schemeClr val="lt1"/>
              </a:solidFill>
            </a:endParaRPr>
          </a:p>
        </p:txBody>
      </p:sp>
      <p:sp>
        <p:nvSpPr>
          <p:cNvPr id="826" name="Google Shape;826;p81"/>
          <p:cNvSpPr txBox="1"/>
          <p:nvPr/>
        </p:nvSpPr>
        <p:spPr>
          <a:xfrm>
            <a:off x="130000" y="703738"/>
            <a:ext cx="7962300" cy="354000"/>
          </a:xfrm>
          <a:prstGeom prst="rect">
            <a:avLst/>
          </a:prstGeom>
          <a:noFill/>
          <a:ln>
            <a:noFill/>
          </a:ln>
        </p:spPr>
        <p:txBody>
          <a:bodyPr spcFirstLastPara="1" wrap="square" lIns="91425" tIns="91425" rIns="91425" bIns="91425" anchor="t" anchorCtr="0">
            <a:spAutoFit/>
          </a:bodyPr>
          <a:lstStyle/>
          <a:p>
            <a:r>
              <a:rPr lang="en-US" altLang="zh-HK" sz="1100" b="1">
                <a:solidFill>
                  <a:srgbClr val="2D3B45"/>
                </a:solidFill>
                <a:ea typeface="Calibri"/>
                <a:cs typeface="Calibri"/>
                <a:sym typeface="Calibri"/>
              </a:rPr>
              <a:t>Storyboard for PG TA</a:t>
            </a:r>
            <a:endParaRPr lang="en-US"/>
          </a:p>
        </p:txBody>
      </p:sp>
      <p:sp>
        <p:nvSpPr>
          <p:cNvPr id="827" name="Google Shape;827;p81"/>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pic>
        <p:nvPicPr>
          <p:cNvPr id="2" name="Picture 1" descr="A cartoon of a person sitting on a chair&#10;&#10;Description automatically generated">
            <a:extLst>
              <a:ext uri="{FF2B5EF4-FFF2-40B4-BE49-F238E27FC236}">
                <a16:creationId xmlns:a16="http://schemas.microsoft.com/office/drawing/2014/main" id="{860DB793-9AEC-BF06-E8CF-9A4661ADFDC9}"/>
              </a:ext>
            </a:extLst>
          </p:cNvPr>
          <p:cNvPicPr>
            <a:picLocks noChangeAspect="1"/>
          </p:cNvPicPr>
          <p:nvPr/>
        </p:nvPicPr>
        <p:blipFill rotWithShape="1">
          <a:blip r:embed="rId3"/>
          <a:srcRect t="133" r="344" b="35040"/>
          <a:stretch/>
        </p:blipFill>
        <p:spPr>
          <a:xfrm>
            <a:off x="1075218" y="1432209"/>
            <a:ext cx="2546995" cy="2000624"/>
          </a:xfrm>
          <a:prstGeom prst="rect">
            <a:avLst/>
          </a:prstGeom>
          <a:ln>
            <a:solidFill>
              <a:schemeClr val="tx1"/>
            </a:solidFill>
          </a:ln>
        </p:spPr>
      </p:pic>
      <p:pic>
        <p:nvPicPr>
          <p:cNvPr id="3" name="Picture 2" descr="A cartoon character on a table&#10;&#10;Description automatically generated">
            <a:extLst>
              <a:ext uri="{FF2B5EF4-FFF2-40B4-BE49-F238E27FC236}">
                <a16:creationId xmlns:a16="http://schemas.microsoft.com/office/drawing/2014/main" id="{A2786DC4-A262-14EA-6704-C2B1192B6F47}"/>
              </a:ext>
            </a:extLst>
          </p:cNvPr>
          <p:cNvPicPr>
            <a:picLocks noChangeAspect="1"/>
          </p:cNvPicPr>
          <p:nvPr/>
        </p:nvPicPr>
        <p:blipFill rotWithShape="1">
          <a:blip r:embed="rId4"/>
          <a:srcRect l="-135" t="166" r="452" b="47009"/>
          <a:stretch/>
        </p:blipFill>
        <p:spPr>
          <a:xfrm>
            <a:off x="5060615" y="1525425"/>
            <a:ext cx="2875459" cy="1823540"/>
          </a:xfrm>
          <a:prstGeom prst="rect">
            <a:avLst/>
          </a:prstGeom>
          <a:ln>
            <a:solidFill>
              <a:schemeClr val="tx1"/>
            </a:solidFill>
          </a:ln>
        </p:spPr>
      </p:pic>
      <p:sp>
        <p:nvSpPr>
          <p:cNvPr id="5" name="Google Shape;817;p80">
            <a:extLst>
              <a:ext uri="{FF2B5EF4-FFF2-40B4-BE49-F238E27FC236}">
                <a16:creationId xmlns:a16="http://schemas.microsoft.com/office/drawing/2014/main" id="{83FC97AC-6805-DB61-0DCB-6A4CD47542B1}"/>
              </a:ext>
            </a:extLst>
          </p:cNvPr>
          <p:cNvSpPr txBox="1"/>
          <p:nvPr/>
        </p:nvSpPr>
        <p:spPr>
          <a:xfrm>
            <a:off x="1075028" y="3549978"/>
            <a:ext cx="2549004" cy="1369575"/>
          </a:xfrm>
          <a:prstGeom prst="rect">
            <a:avLst/>
          </a:prstGeom>
          <a:noFill/>
          <a:ln>
            <a:noFill/>
          </a:ln>
        </p:spPr>
        <p:txBody>
          <a:bodyPr spcFirstLastPara="1" wrap="square" lIns="91425" tIns="91425" rIns="91425" bIns="91425" anchor="t" anchorCtr="0">
            <a:spAutoFit/>
          </a:bodyPr>
          <a:lstStyle/>
          <a:p>
            <a:r>
              <a:rPr lang="en-US" altLang="zh-HK" sz="1100"/>
              <a:t>9. After a week, Simon finds out that he receives less questions and only needs to spend less than 20 minutes for answering questions per day. What's more, he only needs to check "T-AI" once or twice a week for new FAQs.</a:t>
            </a:r>
          </a:p>
        </p:txBody>
      </p:sp>
      <p:sp>
        <p:nvSpPr>
          <p:cNvPr id="6" name="Google Shape;817;p80">
            <a:extLst>
              <a:ext uri="{FF2B5EF4-FFF2-40B4-BE49-F238E27FC236}">
                <a16:creationId xmlns:a16="http://schemas.microsoft.com/office/drawing/2014/main" id="{F0A81B0B-1D7A-E49A-E640-4AFE23EC86D1}"/>
              </a:ext>
            </a:extLst>
          </p:cNvPr>
          <p:cNvSpPr txBox="1"/>
          <p:nvPr/>
        </p:nvSpPr>
        <p:spPr>
          <a:xfrm>
            <a:off x="5220211" y="3484870"/>
            <a:ext cx="2549004" cy="692467"/>
          </a:xfrm>
          <a:prstGeom prst="rect">
            <a:avLst/>
          </a:prstGeom>
          <a:noFill/>
          <a:ln>
            <a:noFill/>
          </a:ln>
        </p:spPr>
        <p:txBody>
          <a:bodyPr spcFirstLastPara="1" wrap="square" lIns="91425" tIns="91425" rIns="91425" bIns="91425" anchor="t" anchorCtr="0">
            <a:spAutoFit/>
          </a:bodyPr>
          <a:lstStyle/>
          <a:p>
            <a:r>
              <a:rPr lang="en-US" altLang="zh-HK" sz="1100"/>
              <a:t>10. Simon is happy that he can free up more time for his research and other tasks as a PG student.</a:t>
            </a:r>
          </a:p>
        </p:txBody>
      </p:sp>
    </p:spTree>
    <p:extLst>
      <p:ext uri="{BB962C8B-B14F-4D97-AF65-F5344CB8AC3E}">
        <p14:creationId xmlns:p14="http://schemas.microsoft.com/office/powerpoint/2010/main" val="1922925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1"/>
          <p:cNvSpPr/>
          <p:nvPr/>
        </p:nvSpPr>
        <p:spPr>
          <a:xfrm>
            <a:off x="206200" y="1083750"/>
            <a:ext cx="8729400" cy="38901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25" name="Google Shape;825;p81"/>
          <p:cNvSpPr txBox="1"/>
          <p:nvPr/>
        </p:nvSpPr>
        <p:spPr>
          <a:xfrm>
            <a:off x="206202" y="353500"/>
            <a:ext cx="45903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2c: Story board</a:t>
            </a:r>
            <a:endParaRPr sz="1200" b="1">
              <a:solidFill>
                <a:schemeClr val="lt1"/>
              </a:solidFill>
            </a:endParaRPr>
          </a:p>
        </p:txBody>
      </p:sp>
      <p:sp>
        <p:nvSpPr>
          <p:cNvPr id="826" name="Google Shape;826;p81"/>
          <p:cNvSpPr txBox="1"/>
          <p:nvPr/>
        </p:nvSpPr>
        <p:spPr>
          <a:xfrm>
            <a:off x="130000" y="703738"/>
            <a:ext cx="7962300" cy="354000"/>
          </a:xfrm>
          <a:prstGeom prst="rect">
            <a:avLst/>
          </a:prstGeom>
          <a:noFill/>
          <a:ln>
            <a:noFill/>
          </a:ln>
        </p:spPr>
        <p:txBody>
          <a:bodyPr spcFirstLastPara="1" wrap="square" lIns="91425" tIns="91425" rIns="91425" bIns="91425" anchor="t" anchorCtr="0">
            <a:spAutoFit/>
          </a:bodyPr>
          <a:lstStyle/>
          <a:p>
            <a:r>
              <a:rPr lang="en-US" altLang="zh-HK" sz="1100" b="1">
                <a:solidFill>
                  <a:srgbClr val="2D3B45"/>
                </a:solidFill>
                <a:ea typeface="Calibri"/>
                <a:sym typeface="Calibri"/>
              </a:rPr>
              <a:t>Storyboard for UG students</a:t>
            </a:r>
            <a:endParaRPr lang="en-US"/>
          </a:p>
        </p:txBody>
      </p:sp>
      <p:sp>
        <p:nvSpPr>
          <p:cNvPr id="827" name="Google Shape;827;p81"/>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pic>
        <p:nvPicPr>
          <p:cNvPr id="2" name="Picture 1" descr="A person sitting at a desk with a computer&#10;&#10;Description automatically generated">
            <a:extLst>
              <a:ext uri="{FF2B5EF4-FFF2-40B4-BE49-F238E27FC236}">
                <a16:creationId xmlns:a16="http://schemas.microsoft.com/office/drawing/2014/main" id="{1A007DE3-6E2E-53CD-6650-85536984769E}"/>
              </a:ext>
            </a:extLst>
          </p:cNvPr>
          <p:cNvPicPr>
            <a:picLocks noChangeAspect="1"/>
          </p:cNvPicPr>
          <p:nvPr/>
        </p:nvPicPr>
        <p:blipFill>
          <a:blip r:embed="rId3"/>
          <a:stretch>
            <a:fillRect/>
          </a:stretch>
        </p:blipFill>
        <p:spPr>
          <a:xfrm>
            <a:off x="209178" y="1104207"/>
            <a:ext cx="2742788" cy="1927253"/>
          </a:xfrm>
          <a:prstGeom prst="rect">
            <a:avLst/>
          </a:prstGeom>
          <a:ln>
            <a:solidFill>
              <a:schemeClr val="tx1"/>
            </a:solidFill>
          </a:ln>
        </p:spPr>
      </p:pic>
      <p:pic>
        <p:nvPicPr>
          <p:cNvPr id="3" name="Picture 2" descr="A person sitting at a desk looking at a computer screen&#10;&#10;Description automatically generated">
            <a:extLst>
              <a:ext uri="{FF2B5EF4-FFF2-40B4-BE49-F238E27FC236}">
                <a16:creationId xmlns:a16="http://schemas.microsoft.com/office/drawing/2014/main" id="{103B5D61-C9E2-32DC-A2CD-C1B84F1832E7}"/>
              </a:ext>
            </a:extLst>
          </p:cNvPr>
          <p:cNvPicPr>
            <a:picLocks noChangeAspect="1"/>
          </p:cNvPicPr>
          <p:nvPr/>
        </p:nvPicPr>
        <p:blipFill>
          <a:blip r:embed="rId4"/>
          <a:stretch>
            <a:fillRect/>
          </a:stretch>
        </p:blipFill>
        <p:spPr>
          <a:xfrm>
            <a:off x="4685443" y="1165632"/>
            <a:ext cx="2643519" cy="1869396"/>
          </a:xfrm>
          <a:prstGeom prst="rect">
            <a:avLst/>
          </a:prstGeom>
          <a:ln>
            <a:solidFill>
              <a:schemeClr val="tx1"/>
            </a:solidFill>
          </a:ln>
        </p:spPr>
      </p:pic>
      <p:pic>
        <p:nvPicPr>
          <p:cNvPr id="4" name="Picture 3" descr="A person sitting at a desk looking at a computer screen&#10;&#10;Description automatically generated">
            <a:extLst>
              <a:ext uri="{FF2B5EF4-FFF2-40B4-BE49-F238E27FC236}">
                <a16:creationId xmlns:a16="http://schemas.microsoft.com/office/drawing/2014/main" id="{779E0E25-C619-0304-0033-B8F0AFEC9BA9}"/>
              </a:ext>
            </a:extLst>
          </p:cNvPr>
          <p:cNvPicPr>
            <a:picLocks noChangeAspect="1"/>
          </p:cNvPicPr>
          <p:nvPr/>
        </p:nvPicPr>
        <p:blipFill>
          <a:blip r:embed="rId5"/>
          <a:stretch>
            <a:fillRect/>
          </a:stretch>
        </p:blipFill>
        <p:spPr>
          <a:xfrm>
            <a:off x="205796" y="3259516"/>
            <a:ext cx="2775917" cy="1712149"/>
          </a:xfrm>
          <a:prstGeom prst="rect">
            <a:avLst/>
          </a:prstGeom>
          <a:ln>
            <a:solidFill>
              <a:schemeClr val="tx1"/>
            </a:solidFill>
          </a:ln>
        </p:spPr>
      </p:pic>
      <p:pic>
        <p:nvPicPr>
          <p:cNvPr id="5" name="Picture 4" descr="A person sitting at a desk with a computer&#10;&#10;Description automatically generated">
            <a:extLst>
              <a:ext uri="{FF2B5EF4-FFF2-40B4-BE49-F238E27FC236}">
                <a16:creationId xmlns:a16="http://schemas.microsoft.com/office/drawing/2014/main" id="{F110098F-EDFC-84B0-4C40-439D4D2B9FF6}"/>
              </a:ext>
            </a:extLst>
          </p:cNvPr>
          <p:cNvPicPr>
            <a:picLocks noChangeAspect="1"/>
          </p:cNvPicPr>
          <p:nvPr/>
        </p:nvPicPr>
        <p:blipFill>
          <a:blip r:embed="rId6"/>
          <a:stretch>
            <a:fillRect/>
          </a:stretch>
        </p:blipFill>
        <p:spPr>
          <a:xfrm>
            <a:off x="4685587" y="3148082"/>
            <a:ext cx="2643517" cy="1786692"/>
          </a:xfrm>
          <a:prstGeom prst="rect">
            <a:avLst/>
          </a:prstGeom>
          <a:ln>
            <a:solidFill>
              <a:schemeClr val="tx1"/>
            </a:solidFill>
          </a:ln>
        </p:spPr>
      </p:pic>
      <p:sp>
        <p:nvSpPr>
          <p:cNvPr id="7" name="Google Shape;817;p80">
            <a:extLst>
              <a:ext uri="{FF2B5EF4-FFF2-40B4-BE49-F238E27FC236}">
                <a16:creationId xmlns:a16="http://schemas.microsoft.com/office/drawing/2014/main" id="{A870F748-8FB6-049A-7D45-ED6B93677039}"/>
              </a:ext>
            </a:extLst>
          </p:cNvPr>
          <p:cNvSpPr txBox="1"/>
          <p:nvPr/>
        </p:nvSpPr>
        <p:spPr>
          <a:xfrm>
            <a:off x="3059227" y="1163151"/>
            <a:ext cx="1673895" cy="1708130"/>
          </a:xfrm>
          <a:prstGeom prst="rect">
            <a:avLst/>
          </a:prstGeom>
          <a:noFill/>
          <a:ln>
            <a:noFill/>
          </a:ln>
        </p:spPr>
        <p:txBody>
          <a:bodyPr spcFirstLastPara="1" wrap="square" lIns="91425" tIns="91425" rIns="91425" bIns="91425" anchor="t" anchorCtr="0">
            <a:spAutoFit/>
          </a:bodyPr>
          <a:lstStyle/>
          <a:p>
            <a:r>
              <a:rPr lang="en-US" altLang="zh-HK" sz="1100"/>
              <a:t>1. Jake, a hardworking student, was in his room solving questions in the textbook for his MATH 1013 midterm next week, and he encountered a question about trigonometric that he couldn’t understand.</a:t>
            </a:r>
          </a:p>
        </p:txBody>
      </p:sp>
      <p:sp>
        <p:nvSpPr>
          <p:cNvPr id="8" name="Google Shape;817;p80">
            <a:extLst>
              <a:ext uri="{FF2B5EF4-FFF2-40B4-BE49-F238E27FC236}">
                <a16:creationId xmlns:a16="http://schemas.microsoft.com/office/drawing/2014/main" id="{14F0D3A4-BA76-5364-1ED9-3AFDB56A1DCB}"/>
              </a:ext>
            </a:extLst>
          </p:cNvPr>
          <p:cNvSpPr txBox="1"/>
          <p:nvPr/>
        </p:nvSpPr>
        <p:spPr>
          <a:xfrm>
            <a:off x="7345475" y="1163151"/>
            <a:ext cx="1602458" cy="1877407"/>
          </a:xfrm>
          <a:prstGeom prst="rect">
            <a:avLst/>
          </a:prstGeom>
          <a:noFill/>
          <a:ln>
            <a:noFill/>
          </a:ln>
        </p:spPr>
        <p:txBody>
          <a:bodyPr spcFirstLastPara="1" wrap="square" lIns="91425" tIns="91425" rIns="91425" bIns="91425" anchor="t" anchorCtr="0">
            <a:spAutoFit/>
          </a:bodyPr>
          <a:lstStyle/>
          <a:p>
            <a:r>
              <a:rPr lang="en-US" altLang="zh-HK" sz="1100"/>
              <a:t>2. Jake tried looking up the concepts related to the question in his digital lecture notes, but could not find a satisfactory answer or explanation that helped him to understand the question.</a:t>
            </a:r>
          </a:p>
        </p:txBody>
      </p:sp>
      <p:sp>
        <p:nvSpPr>
          <p:cNvPr id="9" name="Google Shape;817;p80">
            <a:extLst>
              <a:ext uri="{FF2B5EF4-FFF2-40B4-BE49-F238E27FC236}">
                <a16:creationId xmlns:a16="http://schemas.microsoft.com/office/drawing/2014/main" id="{7A6E633D-14A0-3F9A-3522-9789478C813A}"/>
              </a:ext>
            </a:extLst>
          </p:cNvPr>
          <p:cNvSpPr txBox="1"/>
          <p:nvPr/>
        </p:nvSpPr>
        <p:spPr>
          <a:xfrm>
            <a:off x="2961000" y="3261628"/>
            <a:ext cx="1673895" cy="1538853"/>
          </a:xfrm>
          <a:prstGeom prst="rect">
            <a:avLst/>
          </a:prstGeom>
          <a:noFill/>
          <a:ln>
            <a:noFill/>
          </a:ln>
        </p:spPr>
        <p:txBody>
          <a:bodyPr spcFirstLastPara="1" wrap="square" lIns="91425" tIns="91425" rIns="91425" bIns="91425" anchor="t" anchorCtr="0">
            <a:spAutoFit/>
          </a:bodyPr>
          <a:lstStyle/>
          <a:p>
            <a:r>
              <a:rPr lang="en-US" altLang="zh-HK" sz="1100"/>
              <a:t>3. Jake then also tried searching the question up on the internet, but could not find an accessible nor understandable answer that was specific to his question.</a:t>
            </a:r>
          </a:p>
        </p:txBody>
      </p:sp>
      <p:sp>
        <p:nvSpPr>
          <p:cNvPr id="10" name="Google Shape;817;p80">
            <a:extLst>
              <a:ext uri="{FF2B5EF4-FFF2-40B4-BE49-F238E27FC236}">
                <a16:creationId xmlns:a16="http://schemas.microsoft.com/office/drawing/2014/main" id="{E50D824C-9BCF-B948-DA18-A00766647A5B}"/>
              </a:ext>
            </a:extLst>
          </p:cNvPr>
          <p:cNvSpPr txBox="1"/>
          <p:nvPr/>
        </p:nvSpPr>
        <p:spPr>
          <a:xfrm>
            <a:off x="7345475" y="3502729"/>
            <a:ext cx="1602458" cy="861744"/>
          </a:xfrm>
          <a:prstGeom prst="rect">
            <a:avLst/>
          </a:prstGeom>
          <a:noFill/>
          <a:ln>
            <a:noFill/>
          </a:ln>
        </p:spPr>
        <p:txBody>
          <a:bodyPr spcFirstLastPara="1" wrap="square" lIns="91425" tIns="91425" rIns="91425" bIns="91425" anchor="t" anchorCtr="0">
            <a:spAutoFit/>
          </a:bodyPr>
          <a:lstStyle/>
          <a:p>
            <a:r>
              <a:rPr lang="en-US" altLang="zh-HK" sz="1100"/>
              <a:t>4. Jake then found "T-AI" on his Canvas page, and decided to give it a try.</a:t>
            </a:r>
          </a:p>
        </p:txBody>
      </p:sp>
    </p:spTree>
    <p:extLst>
      <p:ext uri="{BB962C8B-B14F-4D97-AF65-F5344CB8AC3E}">
        <p14:creationId xmlns:p14="http://schemas.microsoft.com/office/powerpoint/2010/main" val="1503836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1"/>
          <p:cNvSpPr/>
          <p:nvPr/>
        </p:nvSpPr>
        <p:spPr>
          <a:xfrm>
            <a:off x="206200" y="1083750"/>
            <a:ext cx="8729400" cy="38901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25" name="Google Shape;825;p81"/>
          <p:cNvSpPr txBox="1"/>
          <p:nvPr/>
        </p:nvSpPr>
        <p:spPr>
          <a:xfrm>
            <a:off x="206202" y="353500"/>
            <a:ext cx="45903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2c: Story board</a:t>
            </a:r>
            <a:endParaRPr sz="1200" b="1">
              <a:solidFill>
                <a:schemeClr val="lt1"/>
              </a:solidFill>
            </a:endParaRPr>
          </a:p>
        </p:txBody>
      </p:sp>
      <p:sp>
        <p:nvSpPr>
          <p:cNvPr id="826" name="Google Shape;826;p81"/>
          <p:cNvSpPr txBox="1"/>
          <p:nvPr/>
        </p:nvSpPr>
        <p:spPr>
          <a:xfrm>
            <a:off x="130000" y="703738"/>
            <a:ext cx="7962300" cy="354000"/>
          </a:xfrm>
          <a:prstGeom prst="rect">
            <a:avLst/>
          </a:prstGeom>
          <a:noFill/>
          <a:ln>
            <a:noFill/>
          </a:ln>
        </p:spPr>
        <p:txBody>
          <a:bodyPr spcFirstLastPara="1" wrap="square" lIns="91425" tIns="91425" rIns="91425" bIns="91425" anchor="t" anchorCtr="0">
            <a:spAutoFit/>
          </a:bodyPr>
          <a:lstStyle/>
          <a:p>
            <a:r>
              <a:rPr lang="en-US" altLang="zh-HK" sz="1100" b="1">
                <a:solidFill>
                  <a:srgbClr val="2D3B45"/>
                </a:solidFill>
                <a:ea typeface="Calibri"/>
                <a:sym typeface="Calibri"/>
              </a:rPr>
              <a:t>Storyboard for UG students</a:t>
            </a:r>
            <a:endParaRPr lang="en-US"/>
          </a:p>
        </p:txBody>
      </p:sp>
      <p:sp>
        <p:nvSpPr>
          <p:cNvPr id="827" name="Google Shape;827;p81"/>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pic>
        <p:nvPicPr>
          <p:cNvPr id="6" name="Picture 5" descr="A person sitting at a desk looking at a computer screen&#10;&#10;Description automatically generated">
            <a:extLst>
              <a:ext uri="{FF2B5EF4-FFF2-40B4-BE49-F238E27FC236}">
                <a16:creationId xmlns:a16="http://schemas.microsoft.com/office/drawing/2014/main" id="{37B55CF4-18EB-0E6D-B940-FC411F79B54F}"/>
              </a:ext>
            </a:extLst>
          </p:cNvPr>
          <p:cNvPicPr>
            <a:picLocks noChangeAspect="1"/>
          </p:cNvPicPr>
          <p:nvPr/>
        </p:nvPicPr>
        <p:blipFill>
          <a:blip r:embed="rId3"/>
          <a:stretch>
            <a:fillRect/>
          </a:stretch>
        </p:blipFill>
        <p:spPr>
          <a:xfrm>
            <a:off x="206562" y="1087676"/>
            <a:ext cx="2627562" cy="1839919"/>
          </a:xfrm>
          <a:prstGeom prst="rect">
            <a:avLst/>
          </a:prstGeom>
          <a:ln>
            <a:solidFill>
              <a:schemeClr val="tx1"/>
            </a:solidFill>
          </a:ln>
        </p:spPr>
      </p:pic>
      <p:pic>
        <p:nvPicPr>
          <p:cNvPr id="7" name="Picture 6" descr="A person sitting at a computer&#10;&#10;Description automatically generated">
            <a:extLst>
              <a:ext uri="{FF2B5EF4-FFF2-40B4-BE49-F238E27FC236}">
                <a16:creationId xmlns:a16="http://schemas.microsoft.com/office/drawing/2014/main" id="{A9472B06-67DD-AC79-C43F-C9249B7D6876}"/>
              </a:ext>
            </a:extLst>
          </p:cNvPr>
          <p:cNvPicPr>
            <a:picLocks noChangeAspect="1"/>
          </p:cNvPicPr>
          <p:nvPr/>
        </p:nvPicPr>
        <p:blipFill>
          <a:blip r:embed="rId4"/>
          <a:stretch>
            <a:fillRect/>
          </a:stretch>
        </p:blipFill>
        <p:spPr>
          <a:xfrm>
            <a:off x="4683170" y="1230931"/>
            <a:ext cx="2620450" cy="1825437"/>
          </a:xfrm>
          <a:prstGeom prst="rect">
            <a:avLst/>
          </a:prstGeom>
          <a:ln>
            <a:solidFill>
              <a:schemeClr val="tx1"/>
            </a:solidFill>
          </a:ln>
        </p:spPr>
      </p:pic>
      <p:pic>
        <p:nvPicPr>
          <p:cNvPr id="8" name="Picture 7" descr="A drawing of a person pointing at a screen&#10;&#10;Description automatically generated">
            <a:extLst>
              <a:ext uri="{FF2B5EF4-FFF2-40B4-BE49-F238E27FC236}">
                <a16:creationId xmlns:a16="http://schemas.microsoft.com/office/drawing/2014/main" id="{A6ACAFDE-25AF-4D5A-AFD3-DDA3DB79EBF4}"/>
              </a:ext>
            </a:extLst>
          </p:cNvPr>
          <p:cNvPicPr>
            <a:picLocks noChangeAspect="1"/>
          </p:cNvPicPr>
          <p:nvPr/>
        </p:nvPicPr>
        <p:blipFill>
          <a:blip r:embed="rId5"/>
          <a:stretch>
            <a:fillRect/>
          </a:stretch>
        </p:blipFill>
        <p:spPr>
          <a:xfrm>
            <a:off x="209923" y="3115619"/>
            <a:ext cx="2637259" cy="1859055"/>
          </a:xfrm>
          <a:prstGeom prst="rect">
            <a:avLst/>
          </a:prstGeom>
          <a:ln>
            <a:solidFill>
              <a:schemeClr val="tx1"/>
            </a:solidFill>
          </a:ln>
        </p:spPr>
      </p:pic>
      <p:pic>
        <p:nvPicPr>
          <p:cNvPr id="9" name="Picture 8" descr="A person sitting at a desk with a computer&#10;&#10;Description automatically generated">
            <a:extLst>
              <a:ext uri="{FF2B5EF4-FFF2-40B4-BE49-F238E27FC236}">
                <a16:creationId xmlns:a16="http://schemas.microsoft.com/office/drawing/2014/main" id="{E904D923-F923-E22C-D726-F23124338E81}"/>
              </a:ext>
            </a:extLst>
          </p:cNvPr>
          <p:cNvPicPr>
            <a:picLocks noChangeAspect="1"/>
          </p:cNvPicPr>
          <p:nvPr/>
        </p:nvPicPr>
        <p:blipFill>
          <a:blip r:embed="rId6"/>
          <a:stretch>
            <a:fillRect/>
          </a:stretch>
        </p:blipFill>
        <p:spPr>
          <a:xfrm>
            <a:off x="4683170" y="3115620"/>
            <a:ext cx="2620450" cy="1859055"/>
          </a:xfrm>
          <a:prstGeom prst="rect">
            <a:avLst/>
          </a:prstGeom>
          <a:ln>
            <a:solidFill>
              <a:schemeClr val="tx1"/>
            </a:solidFill>
          </a:ln>
        </p:spPr>
      </p:pic>
      <p:sp>
        <p:nvSpPr>
          <p:cNvPr id="3" name="Google Shape;817;p80">
            <a:extLst>
              <a:ext uri="{FF2B5EF4-FFF2-40B4-BE49-F238E27FC236}">
                <a16:creationId xmlns:a16="http://schemas.microsoft.com/office/drawing/2014/main" id="{EFEAF377-E26F-64F0-B150-6FD04826A918}"/>
              </a:ext>
            </a:extLst>
          </p:cNvPr>
          <p:cNvSpPr txBox="1"/>
          <p:nvPr/>
        </p:nvSpPr>
        <p:spPr>
          <a:xfrm>
            <a:off x="2907422" y="1234589"/>
            <a:ext cx="1673895" cy="861744"/>
          </a:xfrm>
          <a:prstGeom prst="rect">
            <a:avLst/>
          </a:prstGeom>
          <a:noFill/>
          <a:ln>
            <a:noFill/>
          </a:ln>
        </p:spPr>
        <p:txBody>
          <a:bodyPr spcFirstLastPara="1" wrap="square" lIns="91425" tIns="91425" rIns="91425" bIns="91425" anchor="t" anchorCtr="0">
            <a:spAutoFit/>
          </a:bodyPr>
          <a:lstStyle/>
          <a:p>
            <a:r>
              <a:rPr lang="en-US" altLang="zh-HK" sz="1100"/>
              <a:t>5. Jake entered the course he was struggling in, MATH 1013, into "T-AI".</a:t>
            </a:r>
          </a:p>
        </p:txBody>
      </p:sp>
      <p:sp>
        <p:nvSpPr>
          <p:cNvPr id="4" name="Google Shape;817;p80">
            <a:extLst>
              <a:ext uri="{FF2B5EF4-FFF2-40B4-BE49-F238E27FC236}">
                <a16:creationId xmlns:a16="http://schemas.microsoft.com/office/drawing/2014/main" id="{07744192-A3A2-E63E-2632-AB47AAF8EEF5}"/>
              </a:ext>
            </a:extLst>
          </p:cNvPr>
          <p:cNvSpPr txBox="1"/>
          <p:nvPr/>
        </p:nvSpPr>
        <p:spPr>
          <a:xfrm>
            <a:off x="7298447" y="1234589"/>
            <a:ext cx="1673895" cy="1200298"/>
          </a:xfrm>
          <a:prstGeom prst="rect">
            <a:avLst/>
          </a:prstGeom>
          <a:noFill/>
          <a:ln>
            <a:noFill/>
          </a:ln>
        </p:spPr>
        <p:txBody>
          <a:bodyPr spcFirstLastPara="1" wrap="square" lIns="91425" tIns="91425" rIns="91425" bIns="91425" anchor="t" anchorCtr="0">
            <a:spAutoFit/>
          </a:bodyPr>
          <a:lstStyle/>
          <a:p>
            <a:r>
              <a:rPr lang="en-US" altLang="zh-HK" sz="1100"/>
              <a:t>6. Jake was then directed to a list of topics covered in MATH 1013 by "T-AI", and he selected the topic of trigonometric.</a:t>
            </a:r>
          </a:p>
        </p:txBody>
      </p:sp>
      <p:sp>
        <p:nvSpPr>
          <p:cNvPr id="5" name="Google Shape;817;p80">
            <a:extLst>
              <a:ext uri="{FF2B5EF4-FFF2-40B4-BE49-F238E27FC236}">
                <a16:creationId xmlns:a16="http://schemas.microsoft.com/office/drawing/2014/main" id="{6F6ECA9A-3DF9-A808-F8FC-506983B88915}"/>
              </a:ext>
            </a:extLst>
          </p:cNvPr>
          <p:cNvSpPr txBox="1"/>
          <p:nvPr/>
        </p:nvSpPr>
        <p:spPr>
          <a:xfrm>
            <a:off x="2907421" y="3187213"/>
            <a:ext cx="1673895" cy="1538853"/>
          </a:xfrm>
          <a:prstGeom prst="rect">
            <a:avLst/>
          </a:prstGeom>
          <a:noFill/>
          <a:ln>
            <a:noFill/>
          </a:ln>
        </p:spPr>
        <p:txBody>
          <a:bodyPr spcFirstLastPara="1" wrap="square" lIns="91425" tIns="91425" rIns="91425" bIns="91425" anchor="t" anchorCtr="0">
            <a:spAutoFit/>
          </a:bodyPr>
          <a:lstStyle/>
          <a:p>
            <a:r>
              <a:rPr lang="en-US" altLang="zh-HK" sz="1100"/>
              <a:t>7. Jake then saw a concise list of frequently asked questions (FAQs) related to trigonometric that were all very clear in description, and scrolled through to find a question similar to his.</a:t>
            </a:r>
          </a:p>
        </p:txBody>
      </p:sp>
      <p:sp>
        <p:nvSpPr>
          <p:cNvPr id="10" name="Google Shape;817;p80">
            <a:extLst>
              <a:ext uri="{FF2B5EF4-FFF2-40B4-BE49-F238E27FC236}">
                <a16:creationId xmlns:a16="http://schemas.microsoft.com/office/drawing/2014/main" id="{C560A546-D9AF-41AF-9717-4E2AC613F3F8}"/>
              </a:ext>
            </a:extLst>
          </p:cNvPr>
          <p:cNvSpPr txBox="1"/>
          <p:nvPr/>
        </p:nvSpPr>
        <p:spPr>
          <a:xfrm>
            <a:off x="7307971" y="3311038"/>
            <a:ext cx="1673895" cy="1369575"/>
          </a:xfrm>
          <a:prstGeom prst="rect">
            <a:avLst/>
          </a:prstGeom>
          <a:noFill/>
          <a:ln>
            <a:noFill/>
          </a:ln>
        </p:spPr>
        <p:txBody>
          <a:bodyPr spcFirstLastPara="1" wrap="square" lIns="91425" tIns="91425" rIns="91425" bIns="91425" anchor="t" anchorCtr="0">
            <a:spAutoFit/>
          </a:bodyPr>
          <a:lstStyle/>
          <a:p>
            <a:r>
              <a:rPr lang="en-US" altLang="zh-HK" sz="1100"/>
              <a:t>8. Jake could find a question that has similar concepts to his question which cleared up his confusion, so he could solve the question by himself.</a:t>
            </a:r>
          </a:p>
        </p:txBody>
      </p:sp>
    </p:spTree>
    <p:extLst>
      <p:ext uri="{BB962C8B-B14F-4D97-AF65-F5344CB8AC3E}">
        <p14:creationId xmlns:p14="http://schemas.microsoft.com/office/powerpoint/2010/main" val="123986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1"/>
          <p:cNvSpPr/>
          <p:nvPr/>
        </p:nvSpPr>
        <p:spPr>
          <a:xfrm>
            <a:off x="206200" y="1083750"/>
            <a:ext cx="8729400" cy="38901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25" name="Google Shape;825;p81"/>
          <p:cNvSpPr txBox="1"/>
          <p:nvPr/>
        </p:nvSpPr>
        <p:spPr>
          <a:xfrm>
            <a:off x="206202" y="353500"/>
            <a:ext cx="45903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2c: Story board</a:t>
            </a:r>
            <a:endParaRPr sz="1200" b="1">
              <a:solidFill>
                <a:schemeClr val="lt1"/>
              </a:solidFill>
            </a:endParaRPr>
          </a:p>
        </p:txBody>
      </p:sp>
      <p:sp>
        <p:nvSpPr>
          <p:cNvPr id="826" name="Google Shape;826;p81"/>
          <p:cNvSpPr txBox="1"/>
          <p:nvPr/>
        </p:nvSpPr>
        <p:spPr>
          <a:xfrm>
            <a:off x="130000" y="703738"/>
            <a:ext cx="7962300" cy="354000"/>
          </a:xfrm>
          <a:prstGeom prst="rect">
            <a:avLst/>
          </a:prstGeom>
          <a:noFill/>
          <a:ln>
            <a:noFill/>
          </a:ln>
        </p:spPr>
        <p:txBody>
          <a:bodyPr spcFirstLastPara="1" wrap="square" lIns="91425" tIns="91425" rIns="91425" bIns="91425" anchor="t" anchorCtr="0">
            <a:spAutoFit/>
          </a:bodyPr>
          <a:lstStyle/>
          <a:p>
            <a:r>
              <a:rPr lang="en-US" altLang="zh-HK" sz="1100" b="1">
                <a:solidFill>
                  <a:srgbClr val="2D3B45"/>
                </a:solidFill>
                <a:ea typeface="Calibri"/>
                <a:sym typeface="Calibri"/>
              </a:rPr>
              <a:t>Storyboard for UG students</a:t>
            </a:r>
            <a:endParaRPr lang="en-US"/>
          </a:p>
        </p:txBody>
      </p:sp>
      <p:sp>
        <p:nvSpPr>
          <p:cNvPr id="827" name="Google Shape;827;p81"/>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pic>
        <p:nvPicPr>
          <p:cNvPr id="10" name="Picture 9" descr="A person pointing at a screen&#10;&#10;Description automatically generated">
            <a:extLst>
              <a:ext uri="{FF2B5EF4-FFF2-40B4-BE49-F238E27FC236}">
                <a16:creationId xmlns:a16="http://schemas.microsoft.com/office/drawing/2014/main" id="{D7206ABC-834E-B4F7-2F00-9A78FA6EF4FA}"/>
              </a:ext>
            </a:extLst>
          </p:cNvPr>
          <p:cNvPicPr>
            <a:picLocks noChangeAspect="1"/>
          </p:cNvPicPr>
          <p:nvPr/>
        </p:nvPicPr>
        <p:blipFill>
          <a:blip r:embed="rId3"/>
          <a:stretch>
            <a:fillRect/>
          </a:stretch>
        </p:blipFill>
        <p:spPr>
          <a:xfrm>
            <a:off x="595884" y="1286581"/>
            <a:ext cx="3004008" cy="2125560"/>
          </a:xfrm>
          <a:prstGeom prst="rect">
            <a:avLst/>
          </a:prstGeom>
          <a:ln>
            <a:solidFill>
              <a:schemeClr val="tx1"/>
            </a:solidFill>
          </a:ln>
        </p:spPr>
      </p:pic>
      <p:pic>
        <p:nvPicPr>
          <p:cNvPr id="11" name="Picture 10" descr="A person pointing at a screen&#10;&#10;Description automatically generated">
            <a:extLst>
              <a:ext uri="{FF2B5EF4-FFF2-40B4-BE49-F238E27FC236}">
                <a16:creationId xmlns:a16="http://schemas.microsoft.com/office/drawing/2014/main" id="{AE4E8617-1831-E71F-9679-48EE5C3211F0}"/>
              </a:ext>
            </a:extLst>
          </p:cNvPr>
          <p:cNvPicPr>
            <a:picLocks noChangeAspect="1"/>
          </p:cNvPicPr>
          <p:nvPr/>
        </p:nvPicPr>
        <p:blipFill>
          <a:blip r:embed="rId4"/>
          <a:stretch>
            <a:fillRect/>
          </a:stretch>
        </p:blipFill>
        <p:spPr>
          <a:xfrm>
            <a:off x="4795213" y="1282976"/>
            <a:ext cx="2987443" cy="2108995"/>
          </a:xfrm>
          <a:prstGeom prst="rect">
            <a:avLst/>
          </a:prstGeom>
          <a:ln>
            <a:solidFill>
              <a:schemeClr val="tx1"/>
            </a:solidFill>
          </a:ln>
        </p:spPr>
      </p:pic>
      <p:sp>
        <p:nvSpPr>
          <p:cNvPr id="3" name="Google Shape;817;p80">
            <a:extLst>
              <a:ext uri="{FF2B5EF4-FFF2-40B4-BE49-F238E27FC236}">
                <a16:creationId xmlns:a16="http://schemas.microsoft.com/office/drawing/2014/main" id="{EB5E8650-C0C8-47CB-543C-CA1971FA4FE0}"/>
              </a:ext>
            </a:extLst>
          </p:cNvPr>
          <p:cNvSpPr txBox="1"/>
          <p:nvPr/>
        </p:nvSpPr>
        <p:spPr>
          <a:xfrm>
            <a:off x="630947" y="3615839"/>
            <a:ext cx="3045495" cy="1031021"/>
          </a:xfrm>
          <a:prstGeom prst="rect">
            <a:avLst/>
          </a:prstGeom>
          <a:noFill/>
          <a:ln>
            <a:noFill/>
          </a:ln>
        </p:spPr>
        <p:txBody>
          <a:bodyPr spcFirstLastPara="1" wrap="square" lIns="91425" tIns="91425" rIns="91425" bIns="91425" anchor="t" anchorCtr="0">
            <a:spAutoFit/>
          </a:bodyPr>
          <a:lstStyle/>
          <a:p>
            <a:r>
              <a:rPr lang="en-US" altLang="zh-HK" sz="1100"/>
              <a:t>9. After Jake solved the problem, he wanted to confirm that his answer is correct. So he entered a question about trigonometric into 'T-AI" textbox, to check whether it would produce the same answer as him. </a:t>
            </a:r>
          </a:p>
        </p:txBody>
      </p:sp>
      <p:sp>
        <p:nvSpPr>
          <p:cNvPr id="4" name="Google Shape;817;p80">
            <a:extLst>
              <a:ext uri="{FF2B5EF4-FFF2-40B4-BE49-F238E27FC236}">
                <a16:creationId xmlns:a16="http://schemas.microsoft.com/office/drawing/2014/main" id="{941F547E-702A-3095-A19C-92E41B57C345}"/>
              </a:ext>
            </a:extLst>
          </p:cNvPr>
          <p:cNvSpPr txBox="1"/>
          <p:nvPr/>
        </p:nvSpPr>
        <p:spPr>
          <a:xfrm>
            <a:off x="4793371" y="3615838"/>
            <a:ext cx="3045495" cy="692467"/>
          </a:xfrm>
          <a:prstGeom prst="rect">
            <a:avLst/>
          </a:prstGeom>
          <a:noFill/>
          <a:ln>
            <a:noFill/>
          </a:ln>
        </p:spPr>
        <p:txBody>
          <a:bodyPr spcFirstLastPara="1" wrap="square" lIns="91425" tIns="91425" rIns="91425" bIns="91425" anchor="t" anchorCtr="0">
            <a:spAutoFit/>
          </a:bodyPr>
          <a:lstStyle/>
          <a:p>
            <a:r>
              <a:rPr lang="en-US" altLang="zh-HK" sz="1100"/>
              <a:t>10. "T-AI" then produces an answer using </a:t>
            </a:r>
            <a:r>
              <a:rPr lang="en-US" altLang="zh-HK" sz="1100" err="1"/>
              <a:t>GenAI</a:t>
            </a:r>
            <a:r>
              <a:rPr lang="en-US" altLang="zh-HK" sz="1100"/>
              <a:t> which reaffirms Jake’s answer and understanding to be correct.</a:t>
            </a:r>
          </a:p>
        </p:txBody>
      </p:sp>
    </p:spTree>
    <p:extLst>
      <p:ext uri="{BB962C8B-B14F-4D97-AF65-F5344CB8AC3E}">
        <p14:creationId xmlns:p14="http://schemas.microsoft.com/office/powerpoint/2010/main" val="150245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82"/>
          <p:cNvSpPr/>
          <p:nvPr/>
        </p:nvSpPr>
        <p:spPr>
          <a:xfrm>
            <a:off x="208043" y="1358539"/>
            <a:ext cx="8729400" cy="2225383"/>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33" name="Google Shape;833;p82"/>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34" name="Google Shape;834;p82"/>
          <p:cNvSpPr txBox="1"/>
          <p:nvPr/>
        </p:nvSpPr>
        <p:spPr>
          <a:xfrm>
            <a:off x="206199" y="353500"/>
            <a:ext cx="57258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3: Test your prototype with users and get feedback</a:t>
            </a:r>
            <a:endParaRPr sz="1200" b="1">
              <a:solidFill>
                <a:schemeClr val="lt1"/>
              </a:solidFill>
            </a:endParaRPr>
          </a:p>
        </p:txBody>
      </p:sp>
      <p:sp>
        <p:nvSpPr>
          <p:cNvPr id="835" name="Google Shape;835;p82"/>
          <p:cNvSpPr txBox="1"/>
          <p:nvPr/>
        </p:nvSpPr>
        <p:spPr>
          <a:xfrm>
            <a:off x="130000" y="703750"/>
            <a:ext cx="8811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2D3B45"/>
                </a:solidFill>
                <a:latin typeface="Calibri"/>
                <a:ea typeface="Calibri"/>
                <a:cs typeface="Calibri"/>
                <a:sym typeface="Calibri"/>
              </a:rPr>
              <a:t>Bring your prototype to 1~3 people and share your idea with them. Write down your step-by-step testing procedure below:</a:t>
            </a:r>
            <a:endParaRPr sz="1100">
              <a:solidFill>
                <a:srgbClr val="2D3B45"/>
              </a:solidFill>
              <a:latin typeface="Calibri"/>
              <a:ea typeface="Calibri"/>
              <a:cs typeface="Calibri"/>
              <a:sym typeface="Calibri"/>
            </a:endParaRPr>
          </a:p>
        </p:txBody>
      </p:sp>
      <p:sp>
        <p:nvSpPr>
          <p:cNvPr id="3" name="Google Shape;817;p80">
            <a:extLst>
              <a:ext uri="{FF2B5EF4-FFF2-40B4-BE49-F238E27FC236}">
                <a16:creationId xmlns:a16="http://schemas.microsoft.com/office/drawing/2014/main" id="{AE10C401-DF8E-1B7E-FAD1-4E405A58BFC8}"/>
              </a:ext>
            </a:extLst>
          </p:cNvPr>
          <p:cNvSpPr txBox="1"/>
          <p:nvPr/>
        </p:nvSpPr>
        <p:spPr>
          <a:xfrm>
            <a:off x="292087" y="1449504"/>
            <a:ext cx="8728446" cy="2323683"/>
          </a:xfrm>
          <a:prstGeom prst="rect">
            <a:avLst/>
          </a:prstGeom>
          <a:noFill/>
          <a:ln>
            <a:noFill/>
          </a:ln>
        </p:spPr>
        <p:txBody>
          <a:bodyPr spcFirstLastPara="1" wrap="square" lIns="91425" tIns="91425" rIns="91425" bIns="91425" anchor="t" anchorCtr="0">
            <a:spAutoFit/>
          </a:bodyPr>
          <a:lstStyle/>
          <a:p>
            <a:r>
              <a:rPr lang="en-US" altLang="zh-HK" sz="1000">
                <a:solidFill>
                  <a:srgbClr val="2D3B45"/>
                </a:solidFill>
              </a:rPr>
              <a:t>We shall test our prototype by face-to-face. We will find 3-5 target users, which should include both PG TA and undergraduate students in HKUST who have taken fundamental courses (e.g. MATH1012/1013, COMP1021). In order to find them, we intentionally select the time when MATH1012 or MATH1013 lectures/tutorials end and go to those classrooms and lecture theatres and ask some of the students to test the prototype. For each interviewee, the process flow is done as below.</a:t>
            </a:r>
          </a:p>
          <a:p>
            <a:pPr marL="171450" indent="-171450">
              <a:buFont typeface="Calibri"/>
              <a:buChar char="-"/>
            </a:pPr>
            <a:endParaRPr lang="en-US" sz="1000"/>
          </a:p>
          <a:p>
            <a:pPr marL="228600" indent="-228600">
              <a:buAutoNum type="arabicPeriod"/>
            </a:pPr>
            <a:r>
              <a:rPr lang="en-US" sz="1000">
                <a:solidFill>
                  <a:srgbClr val="2D3B45"/>
                </a:solidFill>
              </a:rPr>
              <a:t>Run the prototype in Google </a:t>
            </a:r>
            <a:r>
              <a:rPr lang="en-US" sz="1000" err="1">
                <a:solidFill>
                  <a:srgbClr val="2D3B45"/>
                </a:solidFill>
              </a:rPr>
              <a:t>Colaboratory</a:t>
            </a:r>
            <a:r>
              <a:rPr lang="en-US" sz="1000">
                <a:solidFill>
                  <a:srgbClr val="2D3B45"/>
                </a:solidFill>
              </a:rPr>
              <a:t>, and then without providing any spoken instructions and hints to the user, allow them to freely try and use our prototype</a:t>
            </a:r>
            <a:endParaRPr lang="en-US" sz="1000"/>
          </a:p>
          <a:p>
            <a:pPr marL="228600" indent="-228600">
              <a:buAutoNum type="arabicPeriod"/>
            </a:pPr>
            <a:r>
              <a:rPr lang="en-US" sz="1000">
                <a:solidFill>
                  <a:srgbClr val="2D3B45"/>
                </a:solidFill>
              </a:rPr>
              <a:t>In case they miss some of the features or something not understand, we can give minimal hints and instructions for them to test them out</a:t>
            </a:r>
            <a:endParaRPr lang="en-US" sz="1000"/>
          </a:p>
          <a:p>
            <a:pPr marL="228600" indent="-228600">
              <a:buAutoNum type="arabicPeriod"/>
            </a:pPr>
            <a:r>
              <a:rPr lang="en-US" sz="1000">
                <a:solidFill>
                  <a:srgbClr val="2D3B45"/>
                </a:solidFill>
              </a:rPr>
              <a:t>Ask the user about anything or any features or function that is not good enough, and also ask for their suggestions on how we can improve that</a:t>
            </a:r>
            <a:endParaRPr lang="en-US" sz="1000"/>
          </a:p>
          <a:p>
            <a:pPr marL="228600" indent="-228600">
              <a:buAutoNum type="arabicPeriod"/>
            </a:pPr>
            <a:r>
              <a:rPr lang="en-US" sz="1000">
                <a:solidFill>
                  <a:srgbClr val="2D3B45"/>
                </a:solidFill>
              </a:rPr>
              <a:t>Ask the user about the things we have did quite well in the prototype</a:t>
            </a:r>
            <a:endParaRPr lang="en-US" sz="1000"/>
          </a:p>
          <a:p>
            <a:pPr marL="228600" indent="-228600">
              <a:buAutoNum type="arabicPeriod"/>
            </a:pPr>
            <a:r>
              <a:rPr lang="en-US" sz="1000">
                <a:solidFill>
                  <a:srgbClr val="2D3B45"/>
                </a:solidFill>
              </a:rPr>
              <a:t>Ask the user about what features that are not inside this prototype do they want in our final product</a:t>
            </a:r>
            <a:endParaRPr lang="en-US" sz="1000"/>
          </a:p>
          <a:p>
            <a:pPr marL="228600" indent="-228600">
              <a:buAutoNum type="arabicPeriod"/>
            </a:pPr>
            <a:r>
              <a:rPr lang="en-US" sz="1000">
                <a:solidFill>
                  <a:srgbClr val="2D3B45"/>
                </a:solidFill>
              </a:rPr>
              <a:t>Ask for the user preference on the type of interface that they like, including the design and color usage</a:t>
            </a:r>
            <a:endParaRPr lang="en-US" sz="1000"/>
          </a:p>
          <a:p>
            <a:pPr marL="171450" indent="-171450">
              <a:buFont typeface="Calibri"/>
              <a:buChar char="-"/>
            </a:pPr>
            <a:endParaRPr lang="en-US" altLang="zh-HK" sz="800">
              <a:solidFill>
                <a:srgbClr val="2D3B45"/>
              </a:solidFill>
            </a:endParaRPr>
          </a:p>
          <a:p>
            <a:endParaRPr lang="zh-HK" altLang="en-US" sz="1100">
              <a:solidFill>
                <a:srgbClr val="2D3B45"/>
              </a:solidFill>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3" name="Google Shape;833;p82"/>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34" name="Google Shape;834;p82"/>
          <p:cNvSpPr txBox="1"/>
          <p:nvPr/>
        </p:nvSpPr>
        <p:spPr>
          <a:xfrm>
            <a:off x="206199" y="353500"/>
            <a:ext cx="57258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3: Test your prototype with users and get feedback</a:t>
            </a:r>
            <a:endParaRPr sz="1200" b="1">
              <a:solidFill>
                <a:schemeClr val="lt1"/>
              </a:solidFill>
            </a:endParaRPr>
          </a:p>
        </p:txBody>
      </p:sp>
      <p:sp>
        <p:nvSpPr>
          <p:cNvPr id="836" name="Google Shape;836;p82"/>
          <p:cNvSpPr/>
          <p:nvPr/>
        </p:nvSpPr>
        <p:spPr>
          <a:xfrm>
            <a:off x="245950" y="1217633"/>
            <a:ext cx="8729400" cy="3831017"/>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37" name="Google Shape;837;p82"/>
          <p:cNvSpPr txBox="1"/>
          <p:nvPr/>
        </p:nvSpPr>
        <p:spPr>
          <a:xfrm>
            <a:off x="208991" y="741835"/>
            <a:ext cx="7962300" cy="523200"/>
          </a:xfrm>
          <a:prstGeom prst="rect">
            <a:avLst/>
          </a:prstGeom>
          <a:noFill/>
          <a:ln>
            <a:noFill/>
          </a:ln>
        </p:spPr>
        <p:txBody>
          <a:bodyPr spcFirstLastPara="1" wrap="square" lIns="91425" tIns="91425" rIns="91425" bIns="91425" anchor="t" anchorCtr="0">
            <a:spAutoFit/>
          </a:bodyPr>
          <a:lstStyle/>
          <a:p>
            <a:r>
              <a:rPr lang="zh-HK" sz="1100">
                <a:solidFill>
                  <a:srgbClr val="2D3B45"/>
                </a:solidFill>
                <a:latin typeface="Calibri"/>
                <a:ea typeface="Calibri"/>
                <a:cs typeface="Calibri"/>
                <a:sym typeface="Calibri"/>
              </a:rPr>
              <a:t>Before you start testing, please think about: what do you want to learn with your prototype? What questions do you have? What information do you want to collect? (</a:t>
            </a:r>
            <a:r>
              <a:rPr lang="en-US" altLang="zh-HK" sz="1100">
                <a:solidFill>
                  <a:srgbClr val="2D3B45"/>
                </a:solidFill>
                <a:latin typeface="Calibri"/>
                <a:ea typeface="Calibri"/>
                <a:cs typeface="Calibri"/>
                <a:sym typeface="Calibri"/>
              </a:rPr>
              <a:t>continue)</a:t>
            </a:r>
            <a:endParaRPr lang="zh-HK" altLang="en-US" sz="1100">
              <a:solidFill>
                <a:srgbClr val="2D3B45"/>
              </a:solidFill>
              <a:latin typeface="Calibri"/>
              <a:ea typeface="Calibri"/>
              <a:cs typeface="Calibri"/>
              <a:sym typeface="Calibri"/>
            </a:endParaRPr>
          </a:p>
        </p:txBody>
      </p:sp>
      <p:sp>
        <p:nvSpPr>
          <p:cNvPr id="4" name="Google Shape;817;p80">
            <a:extLst>
              <a:ext uri="{FF2B5EF4-FFF2-40B4-BE49-F238E27FC236}">
                <a16:creationId xmlns:a16="http://schemas.microsoft.com/office/drawing/2014/main" id="{DA89B83C-1DE2-A7C6-4BB6-D23A288DD290}"/>
              </a:ext>
            </a:extLst>
          </p:cNvPr>
          <p:cNvSpPr txBox="1"/>
          <p:nvPr/>
        </p:nvSpPr>
        <p:spPr>
          <a:xfrm>
            <a:off x="246969" y="1385336"/>
            <a:ext cx="8728446" cy="3862566"/>
          </a:xfrm>
          <a:prstGeom prst="rect">
            <a:avLst/>
          </a:prstGeom>
          <a:noFill/>
          <a:ln>
            <a:noFill/>
          </a:ln>
        </p:spPr>
        <p:txBody>
          <a:bodyPr spcFirstLastPara="1" wrap="square" lIns="91425" tIns="91425" rIns="91425" bIns="91425" anchor="t" anchorCtr="0">
            <a:spAutoFit/>
          </a:bodyPr>
          <a:lstStyle/>
          <a:p>
            <a:r>
              <a:rPr lang="en-US" sz="1000">
                <a:solidFill>
                  <a:srgbClr val="2D3B45"/>
                </a:solidFill>
              </a:rPr>
              <a:t>Things that we want to learn with our prototype:</a:t>
            </a:r>
            <a:endParaRPr lang="en-US" sz="1000"/>
          </a:p>
          <a:p>
            <a:pPr marL="171450" lvl="2" indent="-171450">
              <a:buChar char="•"/>
            </a:pPr>
            <a:r>
              <a:rPr lang="en-US" sz="1000">
                <a:solidFill>
                  <a:srgbClr val="2D3B45"/>
                </a:solidFill>
              </a:rPr>
              <a:t>Whether users find FAQ feature appealing and desirable</a:t>
            </a:r>
            <a:endParaRPr lang="en-US" sz="1000"/>
          </a:p>
          <a:p>
            <a:pPr marL="171450" lvl="2" indent="-171450">
              <a:buChar char="•"/>
            </a:pPr>
            <a:r>
              <a:rPr lang="en-US" sz="1000">
                <a:solidFill>
                  <a:srgbClr val="2D3B45"/>
                </a:solidFill>
              </a:rPr>
              <a:t>Whether users find the </a:t>
            </a:r>
            <a:r>
              <a:rPr lang="en-US" sz="1000" err="1">
                <a:solidFill>
                  <a:srgbClr val="2D3B45"/>
                </a:solidFill>
              </a:rPr>
              <a:t>GenAI</a:t>
            </a:r>
            <a:r>
              <a:rPr lang="en-US" sz="1000">
                <a:solidFill>
                  <a:srgbClr val="2D3B45"/>
                </a:solidFill>
              </a:rPr>
              <a:t> provided helpful and accurate</a:t>
            </a:r>
          </a:p>
          <a:p>
            <a:pPr marL="171450" lvl="2" indent="-171450">
              <a:buChar char="•"/>
            </a:pPr>
            <a:r>
              <a:rPr lang="en-US" sz="1000">
                <a:solidFill>
                  <a:srgbClr val="2D3B45"/>
                </a:solidFill>
              </a:rPr>
              <a:t>Whether users prefer our idea over using ChatGPT and asking PG TA</a:t>
            </a:r>
          </a:p>
          <a:p>
            <a:pPr marL="171450" lvl="2" indent="-171450">
              <a:buChar char="•"/>
            </a:pPr>
            <a:r>
              <a:rPr lang="en-US" sz="1000">
                <a:solidFill>
                  <a:srgbClr val="2D3B45"/>
                </a:solidFill>
              </a:rPr>
              <a:t>Whether PG TA specifically think that our idea can save their time</a:t>
            </a:r>
          </a:p>
          <a:p>
            <a:endParaRPr lang="en-US" sz="1000"/>
          </a:p>
          <a:p>
            <a:r>
              <a:rPr lang="en-US" sz="1000">
                <a:solidFill>
                  <a:srgbClr val="2D3B45"/>
                </a:solidFill>
              </a:rPr>
              <a:t>Questions that we have:</a:t>
            </a:r>
            <a:endParaRPr lang="en-US" sz="1000"/>
          </a:p>
          <a:p>
            <a:pPr marL="171450" indent="-171450">
              <a:buChar char="•"/>
            </a:pPr>
            <a:r>
              <a:rPr lang="en-US" sz="1000">
                <a:solidFill>
                  <a:srgbClr val="2D3B45"/>
                </a:solidFill>
              </a:rPr>
              <a:t>What do the users think of the quality of the answers of the FAQ lists?</a:t>
            </a:r>
            <a:endParaRPr lang="en-US" sz="1000"/>
          </a:p>
          <a:p>
            <a:pPr marL="171450" indent="-171450">
              <a:buChar char="•"/>
            </a:pPr>
            <a:r>
              <a:rPr lang="en-US" sz="1000">
                <a:solidFill>
                  <a:srgbClr val="2D3B45"/>
                </a:solidFill>
              </a:rPr>
              <a:t>Do the users think the flow of the prototype is reasonable?</a:t>
            </a:r>
            <a:endParaRPr lang="en-US" sz="1000"/>
          </a:p>
          <a:p>
            <a:pPr marL="171450" indent="-171450">
              <a:buChar char="•"/>
            </a:pPr>
            <a:r>
              <a:rPr lang="en-US" sz="1000">
                <a:solidFill>
                  <a:srgbClr val="2D3B45"/>
                </a:solidFill>
              </a:rPr>
              <a:t>Do the users really want the AI feature?</a:t>
            </a:r>
            <a:endParaRPr lang="en-US" sz="1000"/>
          </a:p>
          <a:p>
            <a:pPr marL="171450" indent="-171450">
              <a:buChar char="•"/>
            </a:pPr>
            <a:r>
              <a:rPr lang="en-US" sz="1000">
                <a:solidFill>
                  <a:srgbClr val="2D3B45"/>
                </a:solidFill>
              </a:rPr>
              <a:t>What do the users think about the presentation format of the answers</a:t>
            </a:r>
            <a:endParaRPr lang="en-US" sz="1000"/>
          </a:p>
          <a:p>
            <a:pPr marL="171450" indent="-171450">
              <a:buChar char="•"/>
            </a:pPr>
            <a:r>
              <a:rPr lang="en-US" sz="1000">
                <a:solidFill>
                  <a:srgbClr val="2D3B45"/>
                </a:solidFill>
              </a:rPr>
              <a:t>What additional features do the users want in our product?</a:t>
            </a:r>
            <a:endParaRPr lang="en-US" sz="1000"/>
          </a:p>
          <a:p>
            <a:pPr marL="171450" indent="-171450">
              <a:buChar char="•"/>
            </a:pPr>
            <a:r>
              <a:rPr lang="en-US" sz="1000">
                <a:solidFill>
                  <a:srgbClr val="2D3B45"/>
                </a:solidFill>
              </a:rPr>
              <a:t>What kinds of interface do the users want for our product?</a:t>
            </a:r>
            <a:endParaRPr lang="en-US" sz="1000"/>
          </a:p>
          <a:p>
            <a:pPr marL="171450" indent="-171450">
              <a:buChar char="•"/>
            </a:pPr>
            <a:r>
              <a:rPr lang="en-US" sz="1000">
                <a:solidFill>
                  <a:srgbClr val="2D3B45"/>
                </a:solidFill>
              </a:rPr>
              <a:t>What do the users think of the design of the font/words?</a:t>
            </a:r>
            <a:endParaRPr lang="en-US" sz="1000"/>
          </a:p>
          <a:p>
            <a:endParaRPr lang="en-US" sz="1000"/>
          </a:p>
          <a:p>
            <a:r>
              <a:rPr lang="en-US" sz="1000">
                <a:solidFill>
                  <a:srgbClr val="2D3B45"/>
                </a:solidFill>
              </a:rPr>
              <a:t>Information that we want to collect:</a:t>
            </a:r>
            <a:endParaRPr lang="en-US" sz="1000"/>
          </a:p>
          <a:p>
            <a:pPr marL="171450" indent="-171450">
              <a:buChar char="•"/>
            </a:pPr>
            <a:r>
              <a:rPr lang="en-US" sz="1000">
                <a:solidFill>
                  <a:srgbClr val="2D3B45"/>
                </a:solidFill>
              </a:rPr>
              <a:t>Whether the answers of the FAQ lists are clear to solve the users’ questions</a:t>
            </a:r>
            <a:endParaRPr lang="en-US" sz="1000"/>
          </a:p>
          <a:p>
            <a:pPr marL="171450" indent="-171450">
              <a:buChar char="•"/>
            </a:pPr>
            <a:r>
              <a:rPr lang="en-US" sz="1000">
                <a:solidFill>
                  <a:srgbClr val="2D3B45"/>
                </a:solidFill>
              </a:rPr>
              <a:t>Possible ways to improve the quality of the answers of the FAQ lists</a:t>
            </a:r>
            <a:endParaRPr lang="en-US" sz="1000"/>
          </a:p>
          <a:p>
            <a:pPr marL="171450" indent="-171450">
              <a:buChar char="•"/>
            </a:pPr>
            <a:r>
              <a:rPr lang="en-US" sz="1000">
                <a:solidFill>
                  <a:srgbClr val="2D3B45"/>
                </a:solidFill>
              </a:rPr>
              <a:t>What presentation formats of the answers the users want</a:t>
            </a:r>
            <a:endParaRPr lang="en-US" sz="1000"/>
          </a:p>
          <a:p>
            <a:pPr marL="171450" indent="-171450">
              <a:buChar char="•"/>
            </a:pPr>
            <a:r>
              <a:rPr lang="en-US" sz="1000">
                <a:solidFill>
                  <a:srgbClr val="2D3B45"/>
                </a:solidFill>
              </a:rPr>
              <a:t>Any additional features the user want</a:t>
            </a:r>
            <a:endParaRPr lang="en-US" sz="1000"/>
          </a:p>
          <a:p>
            <a:pPr marL="171450" indent="-171450">
              <a:buChar char="•"/>
            </a:pPr>
            <a:r>
              <a:rPr lang="en-US" sz="1000">
                <a:solidFill>
                  <a:srgbClr val="2D3B45"/>
                </a:solidFill>
              </a:rPr>
              <a:t>User preference on the design of the interface</a:t>
            </a:r>
            <a:endParaRPr lang="en-US" sz="1000"/>
          </a:p>
          <a:p>
            <a:pPr marL="171450" indent="-171450">
              <a:buChar char="•"/>
            </a:pPr>
            <a:r>
              <a:rPr lang="en-US" sz="1000">
                <a:solidFill>
                  <a:srgbClr val="2D3B45"/>
                </a:solidFill>
              </a:rPr>
              <a:t>User preference on the color of the font, background in case they prefer GUI</a:t>
            </a:r>
            <a:endParaRPr lang="en-US" sz="1000"/>
          </a:p>
          <a:p>
            <a:endParaRPr lang="en-US" altLang="zh-HK" sz="800">
              <a:solidFill>
                <a:srgbClr val="2D3B45"/>
              </a:solidFill>
            </a:endParaRPr>
          </a:p>
          <a:p>
            <a:endParaRPr lang="zh-HK" altLang="en-US" sz="1100">
              <a:solidFill>
                <a:srgbClr val="2D3B45"/>
              </a:solidFill>
              <a:latin typeface="Calibri"/>
              <a:cs typeface="Calibri"/>
            </a:endParaRPr>
          </a:p>
        </p:txBody>
      </p:sp>
    </p:spTree>
    <p:extLst>
      <p:ext uri="{BB962C8B-B14F-4D97-AF65-F5344CB8AC3E}">
        <p14:creationId xmlns:p14="http://schemas.microsoft.com/office/powerpoint/2010/main" val="1074734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83"/>
          <p:cNvSpPr/>
          <p:nvPr/>
        </p:nvSpPr>
        <p:spPr>
          <a:xfrm>
            <a:off x="245950" y="1210150"/>
            <a:ext cx="8729400" cy="38166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45" name="Google Shape;845;p83"/>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46" name="Google Shape;846;p83"/>
          <p:cNvSpPr txBox="1"/>
          <p:nvPr/>
        </p:nvSpPr>
        <p:spPr>
          <a:xfrm>
            <a:off x="206199" y="353500"/>
            <a:ext cx="57258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4: Reflection</a:t>
            </a:r>
            <a:endParaRPr sz="1200" b="1">
              <a:solidFill>
                <a:schemeClr val="lt1"/>
              </a:solidFill>
            </a:endParaRPr>
          </a:p>
        </p:txBody>
      </p:sp>
      <p:sp>
        <p:nvSpPr>
          <p:cNvPr id="847" name="Google Shape;847;p83"/>
          <p:cNvSpPr txBox="1"/>
          <p:nvPr/>
        </p:nvSpPr>
        <p:spPr>
          <a:xfrm>
            <a:off x="130000" y="703750"/>
            <a:ext cx="8811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2D3B45"/>
                </a:solidFill>
                <a:latin typeface="Calibri"/>
                <a:ea typeface="Calibri"/>
                <a:cs typeface="Calibri"/>
                <a:sym typeface="Calibri"/>
              </a:rPr>
              <a:t>What feedback did you get from your users? What did you learn about your first prototype? Which parts work and which parts don’t work? And what’s your plan for your next prototype? Fill the matrix of test findings. </a:t>
            </a:r>
            <a:endParaRPr sz="1100">
              <a:solidFill>
                <a:srgbClr val="2D3B45"/>
              </a:solidFill>
              <a:latin typeface="Calibri"/>
              <a:ea typeface="Calibri"/>
              <a:cs typeface="Calibri"/>
              <a:sym typeface="Calibri"/>
            </a:endParaRPr>
          </a:p>
        </p:txBody>
      </p:sp>
      <p:pic>
        <p:nvPicPr>
          <p:cNvPr id="848" name="Google Shape;848;p83"/>
          <p:cNvPicPr preferRelativeResize="0"/>
          <p:nvPr/>
        </p:nvPicPr>
        <p:blipFill>
          <a:blip r:embed="rId3">
            <a:alphaModFix/>
          </a:blip>
          <a:stretch>
            <a:fillRect/>
          </a:stretch>
        </p:blipFill>
        <p:spPr>
          <a:xfrm>
            <a:off x="1798563" y="1311424"/>
            <a:ext cx="5473874" cy="3621624"/>
          </a:xfrm>
          <a:prstGeom prst="rect">
            <a:avLst/>
          </a:prstGeom>
          <a:noFill/>
          <a:ln>
            <a:noFill/>
          </a:ln>
        </p:spPr>
      </p:pic>
      <p:sp>
        <p:nvSpPr>
          <p:cNvPr id="3" name="Google Shape;817;p80">
            <a:extLst>
              <a:ext uri="{FF2B5EF4-FFF2-40B4-BE49-F238E27FC236}">
                <a16:creationId xmlns:a16="http://schemas.microsoft.com/office/drawing/2014/main" id="{F37F8D19-6591-AF5F-D57B-68DE5717031B}"/>
              </a:ext>
            </a:extLst>
          </p:cNvPr>
          <p:cNvSpPr txBox="1"/>
          <p:nvPr/>
        </p:nvSpPr>
        <p:spPr>
          <a:xfrm>
            <a:off x="1460670" y="2188714"/>
            <a:ext cx="1895263" cy="846355"/>
          </a:xfrm>
          <a:prstGeom prst="rect">
            <a:avLst/>
          </a:prstGeom>
          <a:noFill/>
          <a:ln>
            <a:noFill/>
          </a:ln>
        </p:spPr>
        <p:txBody>
          <a:bodyPr spcFirstLastPara="1" wrap="square" lIns="91425" tIns="91425" rIns="91425" bIns="91425" anchor="t" anchorCtr="0">
            <a:spAutoFit/>
          </a:bodyPr>
          <a:lstStyle/>
          <a:p>
            <a:pPr marL="171450" indent="-171450">
              <a:buFont typeface="Calibri"/>
              <a:buChar char="-"/>
            </a:pPr>
            <a:r>
              <a:rPr lang="en-US" altLang="zh-HK" sz="800">
                <a:solidFill>
                  <a:srgbClr val="00B050"/>
                </a:solidFill>
              </a:rPr>
              <a:t>Appreciate good intention</a:t>
            </a:r>
          </a:p>
          <a:p>
            <a:pPr marL="171450" indent="-171450">
              <a:buFont typeface="Calibri"/>
              <a:buChar char="-"/>
            </a:pPr>
            <a:r>
              <a:rPr lang="en-US" altLang="zh-HK" sz="800">
                <a:solidFill>
                  <a:srgbClr val="00B050"/>
                </a:solidFill>
              </a:rPr>
              <a:t>Finds c</a:t>
            </a:r>
            <a:r>
              <a:rPr lang="zh-HK" sz="800">
                <a:solidFill>
                  <a:srgbClr val="00B050"/>
                </a:solidFill>
              </a:rPr>
              <a:t>ourse</a:t>
            </a:r>
            <a:r>
              <a:rPr lang="en-US" altLang="zh-HK" sz="800">
                <a:solidFill>
                  <a:srgbClr val="00B050"/>
                </a:solidFill>
              </a:rPr>
              <a:t>-specific </a:t>
            </a:r>
            <a:r>
              <a:rPr lang="en-US" altLang="zh-HK" sz="800" err="1">
                <a:solidFill>
                  <a:srgbClr val="00B050"/>
                </a:solidFill>
              </a:rPr>
              <a:t>GenAI</a:t>
            </a:r>
            <a:r>
              <a:rPr lang="en-US" altLang="zh-HK" sz="800">
                <a:solidFill>
                  <a:srgbClr val="00B050"/>
                </a:solidFill>
              </a:rPr>
              <a:t> more desirable than current options</a:t>
            </a:r>
            <a:endParaRPr lang="zh-HK" sz="800">
              <a:solidFill>
                <a:srgbClr val="00B050"/>
              </a:solidFill>
            </a:endParaRPr>
          </a:p>
          <a:p>
            <a:pPr marL="171450" indent="-171450">
              <a:buFont typeface="Calibri"/>
              <a:buChar char="-"/>
            </a:pPr>
            <a:r>
              <a:rPr lang="en-US" altLang="zh-HK" sz="800">
                <a:solidFill>
                  <a:srgbClr val="00B050"/>
                </a:solidFill>
              </a:rPr>
              <a:t>No need VPN</a:t>
            </a:r>
          </a:p>
          <a:p>
            <a:endParaRPr lang="zh-HK" altLang="en-US" sz="1100">
              <a:solidFill>
                <a:srgbClr val="2D3B45"/>
              </a:solidFill>
              <a:latin typeface="Calibri"/>
              <a:cs typeface="Calibri"/>
            </a:endParaRPr>
          </a:p>
        </p:txBody>
      </p:sp>
      <p:sp>
        <p:nvSpPr>
          <p:cNvPr id="4" name="Google Shape;817;p80">
            <a:extLst>
              <a:ext uri="{FF2B5EF4-FFF2-40B4-BE49-F238E27FC236}">
                <a16:creationId xmlns:a16="http://schemas.microsoft.com/office/drawing/2014/main" id="{7DE331BB-0007-23FB-78B6-D26011E3CAE2}"/>
              </a:ext>
            </a:extLst>
          </p:cNvPr>
          <p:cNvSpPr txBox="1"/>
          <p:nvPr/>
        </p:nvSpPr>
        <p:spPr>
          <a:xfrm>
            <a:off x="5761594" y="3749261"/>
            <a:ext cx="4277471" cy="1092577"/>
          </a:xfrm>
          <a:prstGeom prst="rect">
            <a:avLst/>
          </a:prstGeom>
          <a:noFill/>
          <a:ln>
            <a:noFill/>
          </a:ln>
        </p:spPr>
        <p:txBody>
          <a:bodyPr spcFirstLastPara="1" wrap="square" lIns="91425" tIns="91425" rIns="91425" bIns="91425" anchor="t" anchorCtr="0">
            <a:spAutoFit/>
          </a:bodyPr>
          <a:lstStyle/>
          <a:p>
            <a:pPr marL="171450" indent="-171450">
              <a:buFont typeface="Calibri"/>
              <a:buChar char="-"/>
            </a:pPr>
            <a:r>
              <a:rPr lang="en-US" sz="800">
                <a:solidFill>
                  <a:srgbClr val="0C5ADB"/>
                </a:solidFill>
              </a:rPr>
              <a:t>Using GUI to make the process intuitive and user-friendly</a:t>
            </a:r>
            <a:endParaRPr lang="en-US">
              <a:solidFill>
                <a:srgbClr val="0C5ADB"/>
              </a:solidFill>
            </a:endParaRPr>
          </a:p>
          <a:p>
            <a:pPr marL="171450" indent="-171450">
              <a:buFont typeface="Calibri"/>
              <a:buChar char="-"/>
            </a:pPr>
            <a:r>
              <a:rPr lang="en-US" sz="800">
                <a:solidFill>
                  <a:srgbClr val="0C5ADB"/>
                </a:solidFill>
              </a:rPr>
              <a:t>Improvement in user journey to avoid duplicated actions</a:t>
            </a:r>
            <a:endParaRPr lang="en-US">
              <a:solidFill>
                <a:srgbClr val="0C5ADB"/>
              </a:solidFill>
            </a:endParaRPr>
          </a:p>
          <a:p>
            <a:pPr marL="171450" indent="-171450">
              <a:buFont typeface="Calibri"/>
              <a:buChar char="-"/>
            </a:pPr>
            <a:r>
              <a:rPr lang="en-US" sz="800">
                <a:solidFill>
                  <a:srgbClr val="0C5ADB"/>
                </a:solidFill>
              </a:rPr>
              <a:t>Consider users in PC, phones and tablets</a:t>
            </a:r>
            <a:endParaRPr lang="en-US">
              <a:solidFill>
                <a:srgbClr val="0C5ADB"/>
              </a:solidFill>
            </a:endParaRPr>
          </a:p>
          <a:p>
            <a:pPr marL="171450" indent="-171450">
              <a:buFont typeface="Calibri"/>
              <a:buChar char="-"/>
            </a:pPr>
            <a:r>
              <a:rPr lang="en-US" sz="800">
                <a:solidFill>
                  <a:srgbClr val="0C5ADB"/>
                </a:solidFill>
              </a:rPr>
              <a:t>Allow direct access of FAQ without using </a:t>
            </a:r>
            <a:r>
              <a:rPr lang="en-US" sz="800" err="1">
                <a:solidFill>
                  <a:srgbClr val="0C5ADB"/>
                </a:solidFill>
              </a:rPr>
              <a:t>GenAI</a:t>
            </a:r>
            <a:endParaRPr lang="en-US" err="1">
              <a:solidFill>
                <a:srgbClr val="0C5ADB"/>
              </a:solidFill>
            </a:endParaRPr>
          </a:p>
          <a:p>
            <a:pPr marL="171450" indent="-171450">
              <a:buFont typeface="Calibri"/>
              <a:buChar char="-"/>
            </a:pPr>
            <a:r>
              <a:rPr lang="en-US" sz="800">
                <a:solidFill>
                  <a:srgbClr val="0C5ADB"/>
                </a:solidFill>
              </a:rPr>
              <a:t>Make answers more concise and understandable </a:t>
            </a:r>
          </a:p>
          <a:p>
            <a:endParaRPr lang="en-US" altLang="zh-HK" sz="800">
              <a:solidFill>
                <a:srgbClr val="0C5ADB"/>
              </a:solidFill>
            </a:endParaRPr>
          </a:p>
          <a:p>
            <a:endParaRPr lang="zh-HK" altLang="en-US" sz="1100">
              <a:solidFill>
                <a:srgbClr val="0C5ADB"/>
              </a:solidFill>
              <a:latin typeface="Calibri"/>
              <a:cs typeface="Calibri"/>
            </a:endParaRPr>
          </a:p>
        </p:txBody>
      </p:sp>
      <p:sp>
        <p:nvSpPr>
          <p:cNvPr id="5" name="Google Shape;817;p80">
            <a:extLst>
              <a:ext uri="{FF2B5EF4-FFF2-40B4-BE49-F238E27FC236}">
                <a16:creationId xmlns:a16="http://schemas.microsoft.com/office/drawing/2014/main" id="{87A426D4-825A-3836-5BD1-567CD75B0C58}"/>
              </a:ext>
            </a:extLst>
          </p:cNvPr>
          <p:cNvSpPr txBox="1"/>
          <p:nvPr/>
        </p:nvSpPr>
        <p:spPr>
          <a:xfrm>
            <a:off x="5758460" y="2075385"/>
            <a:ext cx="4277471" cy="1169521"/>
          </a:xfrm>
          <a:prstGeom prst="rect">
            <a:avLst/>
          </a:prstGeom>
          <a:noFill/>
          <a:ln>
            <a:noFill/>
          </a:ln>
        </p:spPr>
        <p:txBody>
          <a:bodyPr spcFirstLastPara="1" wrap="square" lIns="91425" tIns="91425" rIns="91425" bIns="91425" anchor="t" anchorCtr="0">
            <a:spAutoFit/>
          </a:bodyPr>
          <a:lstStyle/>
          <a:p>
            <a:pPr marL="171450" indent="-171450">
              <a:buFont typeface="Calibri"/>
              <a:buChar char="-"/>
            </a:pPr>
            <a:r>
              <a:rPr lang="en-US" altLang="zh-HK" sz="800">
                <a:solidFill>
                  <a:srgbClr val="C00000"/>
                </a:solidFill>
              </a:rPr>
              <a:t>Very limited FAQ and outline</a:t>
            </a:r>
          </a:p>
          <a:p>
            <a:pPr marL="171450" indent="-171450">
              <a:buFont typeface="Calibri"/>
              <a:buChar char="-"/>
            </a:pPr>
            <a:r>
              <a:rPr lang="en-US" altLang="zh-HK" sz="800">
                <a:solidFill>
                  <a:srgbClr val="C00000"/>
                </a:solidFill>
              </a:rPr>
              <a:t>Answers too long</a:t>
            </a:r>
          </a:p>
          <a:p>
            <a:pPr marL="171450" indent="-171450">
              <a:buFont typeface="Calibri"/>
              <a:buChar char="-"/>
            </a:pPr>
            <a:r>
              <a:rPr lang="en-US" altLang="zh-HK" sz="800">
                <a:solidFill>
                  <a:srgbClr val="C00000"/>
                </a:solidFill>
              </a:rPr>
              <a:t>Prefer GUI over text interface</a:t>
            </a:r>
          </a:p>
          <a:p>
            <a:pPr marL="171450" indent="-171450">
              <a:buFont typeface="Calibri"/>
              <a:buChar char="-"/>
            </a:pPr>
            <a:r>
              <a:rPr lang="en-US" altLang="zh-HK" sz="800">
                <a:solidFill>
                  <a:srgbClr val="C00000"/>
                </a:solidFill>
              </a:rPr>
              <a:t>Only covered broad topics but not detailed enough</a:t>
            </a:r>
          </a:p>
          <a:p>
            <a:pPr marL="171450" indent="-171450">
              <a:buFont typeface="Calibri"/>
              <a:buChar char="-"/>
            </a:pPr>
            <a:r>
              <a:rPr lang="en-US" altLang="zh-HK" sz="800">
                <a:solidFill>
                  <a:srgbClr val="C00000"/>
                </a:solidFill>
              </a:rPr>
              <a:t>Prompt instructions not clear</a:t>
            </a:r>
          </a:p>
          <a:p>
            <a:pPr marL="171450" indent="-171450">
              <a:buFont typeface="Calibri"/>
              <a:buChar char="-"/>
            </a:pPr>
            <a:r>
              <a:rPr lang="en-US" altLang="zh-HK" sz="800">
                <a:solidFill>
                  <a:srgbClr val="C00000"/>
                </a:solidFill>
              </a:rPr>
              <a:t>Not enough examples</a:t>
            </a:r>
          </a:p>
          <a:p>
            <a:pPr marL="171450" indent="-171450">
              <a:buFont typeface="Calibri"/>
              <a:buChar char="-"/>
            </a:pPr>
            <a:endParaRPr lang="en-US" altLang="zh-HK" sz="800">
              <a:solidFill>
                <a:srgbClr val="2D3B45"/>
              </a:solidFill>
            </a:endParaRPr>
          </a:p>
          <a:p>
            <a:pPr marL="171450" indent="-171450">
              <a:buFont typeface="Calibri"/>
              <a:buChar char="-"/>
            </a:pPr>
            <a:endParaRPr lang="en-US" altLang="zh-HK" sz="800">
              <a:solidFill>
                <a:srgbClr val="2D3B45"/>
              </a:solidFill>
            </a:endParaRPr>
          </a:p>
        </p:txBody>
      </p:sp>
      <p:sp>
        <p:nvSpPr>
          <p:cNvPr id="7" name="Google Shape;817;p80">
            <a:extLst>
              <a:ext uri="{FF2B5EF4-FFF2-40B4-BE49-F238E27FC236}">
                <a16:creationId xmlns:a16="http://schemas.microsoft.com/office/drawing/2014/main" id="{B680F205-7186-AF8D-689B-CE1C2BE5F6E2}"/>
              </a:ext>
            </a:extLst>
          </p:cNvPr>
          <p:cNvSpPr txBox="1"/>
          <p:nvPr/>
        </p:nvSpPr>
        <p:spPr>
          <a:xfrm>
            <a:off x="565123" y="3704211"/>
            <a:ext cx="3008803" cy="1169521"/>
          </a:xfrm>
          <a:prstGeom prst="rect">
            <a:avLst/>
          </a:prstGeom>
          <a:noFill/>
          <a:ln>
            <a:noFill/>
          </a:ln>
        </p:spPr>
        <p:txBody>
          <a:bodyPr spcFirstLastPara="1" wrap="square" lIns="91425" tIns="91425" rIns="91425" bIns="91425" anchor="t" anchorCtr="0">
            <a:spAutoFit/>
          </a:bodyPr>
          <a:lstStyle/>
          <a:p>
            <a:pPr marL="171450" indent="-171450">
              <a:buFont typeface="Calibri"/>
              <a:buChar char="-"/>
            </a:pPr>
            <a:r>
              <a:rPr lang="en-US" altLang="zh-HK" sz="800">
                <a:solidFill>
                  <a:srgbClr val="FFC000"/>
                </a:solidFill>
              </a:rPr>
              <a:t>How to improve users' experience in reading answers?</a:t>
            </a:r>
          </a:p>
          <a:p>
            <a:pPr marL="171450" indent="-171450">
              <a:buFont typeface="Calibri"/>
              <a:buChar char="-"/>
            </a:pPr>
            <a:r>
              <a:rPr lang="en-US" altLang="zh-HK" sz="800">
                <a:solidFill>
                  <a:srgbClr val="FFC000"/>
                </a:solidFill>
              </a:rPr>
              <a:t>H</a:t>
            </a:r>
            <a:r>
              <a:rPr lang="zh-HK" sz="800">
                <a:solidFill>
                  <a:srgbClr val="FFC000"/>
                </a:solidFill>
              </a:rPr>
              <a:t>ow to</a:t>
            </a:r>
            <a:r>
              <a:rPr lang="zh-HK" altLang="en-US" sz="800">
                <a:solidFill>
                  <a:srgbClr val="FFC000"/>
                </a:solidFill>
              </a:rPr>
              <a:t> make the user interface more user-friendly and intuitive?</a:t>
            </a:r>
            <a:endParaRPr lang="zh-HK" sz="800">
              <a:solidFill>
                <a:srgbClr val="FFC000"/>
              </a:solidFill>
            </a:endParaRPr>
          </a:p>
          <a:p>
            <a:pPr marL="171450" indent="-171450">
              <a:buFont typeface="Calibri"/>
              <a:buChar char="-"/>
            </a:pPr>
            <a:r>
              <a:rPr lang="en-US" altLang="zh-HK" sz="800">
                <a:solidFill>
                  <a:srgbClr val="FFC000"/>
                </a:solidFill>
              </a:rPr>
              <a:t>H</a:t>
            </a:r>
            <a:r>
              <a:rPr lang="zh-HK" sz="800">
                <a:solidFill>
                  <a:srgbClr val="FFC000"/>
                </a:solidFill>
              </a:rPr>
              <a:t>ow </a:t>
            </a:r>
            <a:r>
              <a:rPr lang="en-US" altLang="zh-HK" sz="800">
                <a:solidFill>
                  <a:srgbClr val="FFC000"/>
                </a:solidFill>
              </a:rPr>
              <a:t>d</a:t>
            </a:r>
            <a:r>
              <a:rPr lang="zh-HK" sz="800">
                <a:solidFill>
                  <a:srgbClr val="FFC000"/>
                </a:solidFill>
              </a:rPr>
              <a:t>o </a:t>
            </a:r>
            <a:r>
              <a:rPr lang="en-US" altLang="zh-HK" sz="800">
                <a:solidFill>
                  <a:srgbClr val="FFC000"/>
                </a:solidFill>
              </a:rPr>
              <a:t>w</a:t>
            </a:r>
            <a:r>
              <a:rPr lang="zh-HK" sz="800">
                <a:solidFill>
                  <a:srgbClr val="FFC000"/>
                </a:solidFill>
              </a:rPr>
              <a:t>e i</a:t>
            </a:r>
            <a:r>
              <a:rPr lang="en-US" altLang="zh-HK" sz="800">
                <a:solidFill>
                  <a:srgbClr val="FFC000"/>
                </a:solidFill>
              </a:rPr>
              <a:t>mp</a:t>
            </a:r>
            <a:r>
              <a:rPr lang="zh-HK" sz="800">
                <a:solidFill>
                  <a:srgbClr val="FFC000"/>
                </a:solidFill>
              </a:rPr>
              <a:t>ro</a:t>
            </a:r>
            <a:r>
              <a:rPr lang="en-US" altLang="zh-HK" sz="800">
                <a:solidFill>
                  <a:srgbClr val="FFC000"/>
                </a:solidFill>
              </a:rPr>
              <a:t>v</a:t>
            </a:r>
            <a:r>
              <a:rPr lang="zh-HK" sz="800">
                <a:solidFill>
                  <a:srgbClr val="FFC000"/>
                </a:solidFill>
              </a:rPr>
              <a:t>e the na</a:t>
            </a:r>
            <a:r>
              <a:rPr lang="en-US" altLang="zh-HK" sz="800">
                <a:solidFill>
                  <a:srgbClr val="FFC000"/>
                </a:solidFill>
              </a:rPr>
              <a:t>v</a:t>
            </a:r>
            <a:r>
              <a:rPr lang="zh-HK" sz="800">
                <a:solidFill>
                  <a:srgbClr val="FFC000"/>
                </a:solidFill>
              </a:rPr>
              <a:t>igation p</a:t>
            </a:r>
            <a:r>
              <a:rPr lang="en-US" altLang="zh-HK" sz="800" err="1">
                <a:solidFill>
                  <a:srgbClr val="FFC000"/>
                </a:solidFill>
              </a:rPr>
              <a:t>rocess</a:t>
            </a:r>
            <a:r>
              <a:rPr lang="zh-HK" sz="800">
                <a:solidFill>
                  <a:srgbClr val="FFC000"/>
                </a:solidFill>
              </a:rPr>
              <a:t> t</a:t>
            </a:r>
            <a:r>
              <a:rPr lang="en-US" altLang="zh-HK" sz="800">
                <a:solidFill>
                  <a:srgbClr val="FFC000"/>
                </a:solidFill>
              </a:rPr>
              <a:t>o</a:t>
            </a:r>
            <a:r>
              <a:rPr lang="zh-HK" sz="800">
                <a:solidFill>
                  <a:srgbClr val="FFC000"/>
                </a:solidFill>
              </a:rPr>
              <a:t> b</a:t>
            </a:r>
            <a:r>
              <a:rPr lang="en-US" altLang="zh-HK" sz="800">
                <a:solidFill>
                  <a:srgbClr val="FFC000"/>
                </a:solidFill>
              </a:rPr>
              <a:t>e</a:t>
            </a:r>
            <a:r>
              <a:rPr lang="zh-HK" sz="800">
                <a:solidFill>
                  <a:srgbClr val="FFC000"/>
                </a:solidFill>
              </a:rPr>
              <a:t> l</a:t>
            </a:r>
            <a:r>
              <a:rPr lang="en-US" altLang="zh-HK" sz="800">
                <a:solidFill>
                  <a:srgbClr val="FFC000"/>
                </a:solidFill>
              </a:rPr>
              <a:t>ess</a:t>
            </a:r>
            <a:r>
              <a:rPr lang="zh-HK" altLang="en-US" sz="800">
                <a:solidFill>
                  <a:srgbClr val="FFC000"/>
                </a:solidFill>
              </a:rPr>
              <a:t> repetitive and with better context?</a:t>
            </a:r>
            <a:endParaRPr lang="zh-HK" sz="800">
              <a:solidFill>
                <a:srgbClr val="FFC000"/>
              </a:solidFill>
            </a:endParaRPr>
          </a:p>
          <a:p>
            <a:pPr marL="171450" indent="-171450">
              <a:buFont typeface="Calibri"/>
              <a:buChar char="-"/>
            </a:pPr>
            <a:r>
              <a:rPr lang="en-US" altLang="zh-HK" sz="800">
                <a:solidFill>
                  <a:srgbClr val="FFC000"/>
                </a:solidFill>
              </a:rPr>
              <a:t>H</a:t>
            </a:r>
            <a:r>
              <a:rPr lang="zh-HK" sz="800">
                <a:solidFill>
                  <a:srgbClr val="FFC000"/>
                </a:solidFill>
              </a:rPr>
              <a:t>ow det</a:t>
            </a:r>
            <a:r>
              <a:rPr lang="en-US" altLang="zh-HK" sz="800">
                <a:solidFill>
                  <a:srgbClr val="FFC000"/>
                </a:solidFill>
              </a:rPr>
              <a:t>a</a:t>
            </a:r>
            <a:r>
              <a:rPr lang="zh-HK" sz="800">
                <a:solidFill>
                  <a:srgbClr val="FFC000"/>
                </a:solidFill>
              </a:rPr>
              <a:t>i</a:t>
            </a:r>
            <a:r>
              <a:rPr lang="en-US" altLang="zh-HK" sz="800">
                <a:solidFill>
                  <a:srgbClr val="FFC000"/>
                </a:solidFill>
              </a:rPr>
              <a:t>l</a:t>
            </a:r>
            <a:r>
              <a:rPr lang="zh-HK" sz="800">
                <a:solidFill>
                  <a:srgbClr val="FFC000"/>
                </a:solidFill>
              </a:rPr>
              <a:t>ed s</a:t>
            </a:r>
            <a:r>
              <a:rPr lang="en-US" altLang="zh-HK" sz="800" err="1">
                <a:solidFill>
                  <a:srgbClr val="FFC000"/>
                </a:solidFill>
              </a:rPr>
              <a:t>hou</a:t>
            </a:r>
            <a:r>
              <a:rPr lang="zh-HK" sz="800">
                <a:solidFill>
                  <a:srgbClr val="FFC000"/>
                </a:solidFill>
              </a:rPr>
              <a:t>l</a:t>
            </a:r>
            <a:r>
              <a:rPr lang="en-US" altLang="zh-HK" sz="800">
                <a:solidFill>
                  <a:srgbClr val="FFC000"/>
                </a:solidFill>
              </a:rPr>
              <a:t>d</a:t>
            </a:r>
            <a:r>
              <a:rPr lang="zh-HK" sz="800">
                <a:solidFill>
                  <a:srgbClr val="FFC000"/>
                </a:solidFill>
              </a:rPr>
              <a:t> </a:t>
            </a:r>
            <a:r>
              <a:rPr lang="en-US" altLang="zh-HK" sz="800">
                <a:solidFill>
                  <a:srgbClr val="FFC000"/>
                </a:solidFill>
              </a:rPr>
              <a:t>o</a:t>
            </a:r>
            <a:r>
              <a:rPr lang="zh-HK" sz="800">
                <a:solidFill>
                  <a:srgbClr val="FFC000"/>
                </a:solidFill>
              </a:rPr>
              <a:t>ur </a:t>
            </a:r>
            <a:r>
              <a:rPr lang="en-US" altLang="zh-HK" sz="800">
                <a:solidFill>
                  <a:srgbClr val="FFC000"/>
                </a:solidFill>
              </a:rPr>
              <a:t>FAQ outlines be?</a:t>
            </a:r>
            <a:endParaRPr lang="zh-HK" sz="800">
              <a:solidFill>
                <a:srgbClr val="FFC000"/>
              </a:solidFill>
            </a:endParaRPr>
          </a:p>
          <a:p>
            <a:pPr marL="171450" indent="-171450">
              <a:buFont typeface="Calibri"/>
              <a:buChar char="-"/>
            </a:pPr>
            <a:r>
              <a:rPr lang="en-US" altLang="zh-HK" sz="800">
                <a:solidFill>
                  <a:srgbClr val="FFC000"/>
                </a:solidFill>
              </a:rPr>
              <a:t>W</a:t>
            </a:r>
            <a:r>
              <a:rPr lang="zh-HK" sz="800">
                <a:solidFill>
                  <a:srgbClr val="FFC000"/>
                </a:solidFill>
              </a:rPr>
              <a:t>hat</a:t>
            </a:r>
            <a:r>
              <a:rPr lang="zh-HK" altLang="en-US" sz="800">
                <a:solidFill>
                  <a:srgbClr val="FFC000"/>
                </a:solidFill>
              </a:rPr>
              <a:t> </a:t>
            </a:r>
            <a:r>
              <a:rPr lang="zh-HK" sz="800">
                <a:solidFill>
                  <a:srgbClr val="FFC000"/>
                </a:solidFill>
              </a:rPr>
              <a:t>sh</a:t>
            </a:r>
            <a:r>
              <a:rPr lang="en-US" altLang="zh-HK" sz="800" err="1">
                <a:solidFill>
                  <a:srgbClr val="FFC000"/>
                </a:solidFill>
              </a:rPr>
              <a:t>ou</a:t>
            </a:r>
            <a:r>
              <a:rPr lang="zh-HK" sz="800">
                <a:solidFill>
                  <a:srgbClr val="FFC000"/>
                </a:solidFill>
              </a:rPr>
              <a:t>l</a:t>
            </a:r>
            <a:r>
              <a:rPr lang="en-US" altLang="zh-HK" sz="800">
                <a:solidFill>
                  <a:srgbClr val="FFC000"/>
                </a:solidFill>
              </a:rPr>
              <a:t>d</a:t>
            </a:r>
            <a:r>
              <a:rPr lang="zh-HK" altLang="en-US" sz="800">
                <a:solidFill>
                  <a:srgbClr val="FFC000"/>
                </a:solidFill>
              </a:rPr>
              <a:t> </a:t>
            </a:r>
            <a:r>
              <a:rPr lang="en-US" altLang="zh-HK" sz="800">
                <a:solidFill>
                  <a:srgbClr val="FFC000"/>
                </a:solidFill>
              </a:rPr>
              <a:t>o</a:t>
            </a:r>
            <a:r>
              <a:rPr lang="zh-HK" sz="800">
                <a:solidFill>
                  <a:srgbClr val="FFC000"/>
                </a:solidFill>
              </a:rPr>
              <a:t>ur GUI</a:t>
            </a:r>
            <a:r>
              <a:rPr lang="zh-HK" altLang="en-US" sz="800">
                <a:solidFill>
                  <a:srgbClr val="FFC000"/>
                </a:solidFill>
              </a:rPr>
              <a:t> </a:t>
            </a:r>
            <a:r>
              <a:rPr lang="zh-HK" sz="800">
                <a:solidFill>
                  <a:srgbClr val="FFC000"/>
                </a:solidFill>
              </a:rPr>
              <a:t>loo</a:t>
            </a:r>
            <a:r>
              <a:rPr lang="en-US" altLang="zh-HK" sz="800">
                <a:solidFill>
                  <a:srgbClr val="FFC000"/>
                </a:solidFill>
              </a:rPr>
              <a:t>k</a:t>
            </a:r>
            <a:r>
              <a:rPr lang="zh-HK" altLang="en-US" sz="800">
                <a:solidFill>
                  <a:srgbClr val="FFC000"/>
                </a:solidFill>
              </a:rPr>
              <a:t> </a:t>
            </a:r>
            <a:r>
              <a:rPr lang="en-US" altLang="zh-HK" sz="800" err="1">
                <a:solidFill>
                  <a:srgbClr val="FFC000"/>
                </a:solidFill>
              </a:rPr>
              <a:t>lik</a:t>
            </a:r>
            <a:r>
              <a:rPr lang="zh-HK" sz="800">
                <a:solidFill>
                  <a:srgbClr val="FFC000"/>
                </a:solidFill>
              </a:rPr>
              <a:t>e?</a:t>
            </a:r>
          </a:p>
          <a:p>
            <a:endParaRPr lang="zh-HK" altLang="en-US" sz="800">
              <a:solidFill>
                <a:srgbClr val="FFC000"/>
              </a:solidFill>
              <a:latin typeface="Calibri"/>
              <a:cs typeface="Calibri"/>
            </a:endParaRPr>
          </a:p>
        </p:txBody>
      </p:sp>
      <p:sp>
        <p:nvSpPr>
          <p:cNvPr id="2" name="Google Shape;847;p83">
            <a:extLst>
              <a:ext uri="{FF2B5EF4-FFF2-40B4-BE49-F238E27FC236}">
                <a16:creationId xmlns:a16="http://schemas.microsoft.com/office/drawing/2014/main" id="{34CFEA4E-FD07-6F51-79C4-F3E9E9FC5893}"/>
              </a:ext>
            </a:extLst>
          </p:cNvPr>
          <p:cNvSpPr txBox="1"/>
          <p:nvPr/>
        </p:nvSpPr>
        <p:spPr>
          <a:xfrm>
            <a:off x="247835" y="1228116"/>
            <a:ext cx="8811000" cy="523190"/>
          </a:xfrm>
          <a:prstGeom prst="rect">
            <a:avLst/>
          </a:prstGeom>
          <a:noFill/>
          <a:ln>
            <a:noFill/>
          </a:ln>
        </p:spPr>
        <p:txBody>
          <a:bodyPr spcFirstLastPara="1" wrap="square" lIns="91425" tIns="91425" rIns="91425" bIns="91425" anchor="t" anchorCtr="0">
            <a:spAutoFit/>
          </a:bodyPr>
          <a:lstStyle/>
          <a:p>
            <a:r>
              <a:rPr lang="en-US" altLang="zh-HK" sz="1100">
                <a:solidFill>
                  <a:srgbClr val="2D3B45"/>
                </a:solidFill>
                <a:latin typeface="Calibri"/>
                <a:ea typeface="Calibri"/>
                <a:cs typeface="Calibri"/>
                <a:sym typeface="Calibri"/>
              </a:rPr>
              <a:t>We have interviewed </a:t>
            </a:r>
            <a:r>
              <a:rPr lang="en-US" sz="1100">
                <a:solidFill>
                  <a:srgbClr val="2D3B45"/>
                </a:solidFill>
                <a:latin typeface="Calibri"/>
                <a:ea typeface="Calibri"/>
                <a:cs typeface="Calibri"/>
                <a:sym typeface="Calibri"/>
              </a:rPr>
              <a:t>4 Year 1 – Year 3 students who have taken MATH1012/1013 and a PG TA in EMIA to try out our first prototype. Their feedback is summarized below:</a:t>
            </a:r>
            <a:endParaRPr lang="en-US" altLang="zh-HK"/>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83"/>
          <p:cNvSpPr/>
          <p:nvPr/>
        </p:nvSpPr>
        <p:spPr>
          <a:xfrm>
            <a:off x="245950" y="1210150"/>
            <a:ext cx="8729400" cy="38166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45" name="Google Shape;845;p83"/>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46" name="Google Shape;846;p83"/>
          <p:cNvSpPr txBox="1"/>
          <p:nvPr/>
        </p:nvSpPr>
        <p:spPr>
          <a:xfrm>
            <a:off x="206199" y="353500"/>
            <a:ext cx="57258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4: Reflection</a:t>
            </a:r>
            <a:endParaRPr sz="1200" b="1">
              <a:solidFill>
                <a:schemeClr val="lt1"/>
              </a:solidFill>
            </a:endParaRPr>
          </a:p>
        </p:txBody>
      </p:sp>
      <p:sp>
        <p:nvSpPr>
          <p:cNvPr id="847" name="Google Shape;847;p83"/>
          <p:cNvSpPr txBox="1"/>
          <p:nvPr/>
        </p:nvSpPr>
        <p:spPr>
          <a:xfrm>
            <a:off x="130000" y="703750"/>
            <a:ext cx="8811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2D3B45"/>
                </a:solidFill>
                <a:latin typeface="Calibri"/>
                <a:ea typeface="Calibri"/>
                <a:cs typeface="Calibri"/>
                <a:sym typeface="Calibri"/>
              </a:rPr>
              <a:t>What feedback did you get from your users? What did you learn about your first prototype? Which parts work and which parts don’t work? And what’s your plan for your next prototype? Fill the matrix of test findings. </a:t>
            </a:r>
            <a:endParaRPr sz="1100">
              <a:solidFill>
                <a:srgbClr val="2D3B45"/>
              </a:solidFill>
              <a:latin typeface="Calibri"/>
              <a:ea typeface="Calibri"/>
              <a:cs typeface="Calibri"/>
              <a:sym typeface="Calibri"/>
            </a:endParaRPr>
          </a:p>
        </p:txBody>
      </p:sp>
      <p:sp>
        <p:nvSpPr>
          <p:cNvPr id="3" name="Google Shape;817;p80">
            <a:extLst>
              <a:ext uri="{FF2B5EF4-FFF2-40B4-BE49-F238E27FC236}">
                <a16:creationId xmlns:a16="http://schemas.microsoft.com/office/drawing/2014/main" id="{F37F8D19-6591-AF5F-D57B-68DE5717031B}"/>
              </a:ext>
            </a:extLst>
          </p:cNvPr>
          <p:cNvSpPr txBox="1"/>
          <p:nvPr/>
        </p:nvSpPr>
        <p:spPr>
          <a:xfrm>
            <a:off x="308201" y="1681708"/>
            <a:ext cx="8605862" cy="969466"/>
          </a:xfrm>
          <a:prstGeom prst="rect">
            <a:avLst/>
          </a:prstGeom>
          <a:noFill/>
          <a:ln>
            <a:noFill/>
          </a:ln>
        </p:spPr>
        <p:txBody>
          <a:bodyPr spcFirstLastPara="1" wrap="square" lIns="91425" tIns="91425" rIns="91425" bIns="91425" anchor="t" anchorCtr="0">
            <a:spAutoFit/>
          </a:bodyPr>
          <a:lstStyle/>
          <a:p>
            <a:pPr marL="171450" indent="-171450">
              <a:buFont typeface="Calibri"/>
              <a:buChar char="-"/>
            </a:pPr>
            <a:r>
              <a:rPr lang="en-US" altLang="zh-HK" sz="1000">
                <a:solidFill>
                  <a:srgbClr val="2D3B45"/>
                </a:solidFill>
                <a:ea typeface="Calibri"/>
                <a:sym typeface="Calibri"/>
              </a:rPr>
              <a:t>The aim of this prototype is good: allows them to search for possible solutions in case they have any difficulties when doing assignments/revising exams/after attending lectures </a:t>
            </a:r>
            <a:r>
              <a:rPr lang="en-US" altLang="zh-HK" sz="1000">
                <a:solidFill>
                  <a:srgbClr val="2D3B45"/>
                </a:solidFill>
              </a:rPr>
              <a:t>and tutorials</a:t>
            </a:r>
            <a:endParaRPr lang="en-US" sz="1000"/>
          </a:p>
          <a:p>
            <a:pPr marL="171450" indent="-171450">
              <a:buFont typeface="Calibri"/>
              <a:buChar char="-"/>
            </a:pPr>
            <a:r>
              <a:rPr lang="zh-HK" sz="1000">
                <a:solidFill>
                  <a:srgbClr val="2D3B45"/>
                </a:solidFill>
              </a:rPr>
              <a:t>Some students prefer asking our GenAI over PG TA or ChatGPT, thus there is a potential desirability for students</a:t>
            </a:r>
            <a:endParaRPr lang="zh-HK" sz="1000"/>
          </a:p>
          <a:p>
            <a:pPr marL="171450" indent="-171450">
              <a:buFont typeface="Calibri"/>
              <a:buChar char="-"/>
            </a:pPr>
            <a:r>
              <a:rPr lang="en-US" altLang="zh-HK" sz="1000">
                <a:solidFill>
                  <a:srgbClr val="2D3B45"/>
                </a:solidFill>
              </a:rPr>
              <a:t>Gains</a:t>
            </a:r>
            <a:r>
              <a:rPr lang="zh-HK" altLang="en-US" sz="1000">
                <a:solidFill>
                  <a:srgbClr val="2D3B45"/>
                </a:solidFill>
              </a:rPr>
              <a:t> </a:t>
            </a:r>
            <a:r>
              <a:rPr lang="en-US" altLang="zh-HK" sz="1000">
                <a:solidFill>
                  <a:srgbClr val="2D3B45"/>
                </a:solidFill>
              </a:rPr>
              <a:t>access</a:t>
            </a:r>
            <a:r>
              <a:rPr lang="zh-HK" altLang="en-US" sz="1000">
                <a:solidFill>
                  <a:srgbClr val="2D3B45"/>
                </a:solidFill>
              </a:rPr>
              <a:t> </a:t>
            </a:r>
            <a:r>
              <a:rPr lang="en-US" altLang="zh-HK" sz="1000">
                <a:solidFill>
                  <a:srgbClr val="2D3B45"/>
                </a:solidFill>
              </a:rPr>
              <a:t>to</a:t>
            </a:r>
            <a:r>
              <a:rPr lang="zh-HK" altLang="en-US" sz="1000">
                <a:solidFill>
                  <a:srgbClr val="2D3B45"/>
                </a:solidFill>
              </a:rPr>
              <a:t> </a:t>
            </a:r>
            <a:r>
              <a:rPr lang="en-US" altLang="zh-HK" sz="1000" err="1">
                <a:solidFill>
                  <a:srgbClr val="2D3B45"/>
                </a:solidFill>
              </a:rPr>
              <a:t>GenAI</a:t>
            </a:r>
            <a:r>
              <a:rPr lang="zh-HK" altLang="en-US" sz="1000">
                <a:solidFill>
                  <a:srgbClr val="2D3B45"/>
                </a:solidFill>
              </a:rPr>
              <a:t> </a:t>
            </a:r>
            <a:r>
              <a:rPr lang="en-US" altLang="zh-HK" sz="1000">
                <a:solidFill>
                  <a:srgbClr val="2D3B45"/>
                </a:solidFill>
              </a:rPr>
              <a:t>without</a:t>
            </a:r>
            <a:r>
              <a:rPr lang="zh-HK" altLang="en-US" sz="1000">
                <a:solidFill>
                  <a:srgbClr val="2D3B45"/>
                </a:solidFill>
              </a:rPr>
              <a:t> </a:t>
            </a:r>
            <a:r>
              <a:rPr lang="en-US" altLang="zh-HK" sz="1000">
                <a:solidFill>
                  <a:srgbClr val="2D3B45"/>
                </a:solidFill>
              </a:rPr>
              <a:t>the</a:t>
            </a:r>
            <a:r>
              <a:rPr lang="zh-HK" altLang="en-US" sz="1000">
                <a:solidFill>
                  <a:srgbClr val="2D3B45"/>
                </a:solidFill>
              </a:rPr>
              <a:t> </a:t>
            </a:r>
            <a:r>
              <a:rPr lang="en-US" altLang="zh-HK" sz="1000">
                <a:solidFill>
                  <a:srgbClr val="2D3B45"/>
                </a:solidFill>
              </a:rPr>
              <a:t>use</a:t>
            </a:r>
            <a:r>
              <a:rPr lang="zh-HK" altLang="en-US" sz="1000">
                <a:solidFill>
                  <a:srgbClr val="2D3B45"/>
                </a:solidFill>
              </a:rPr>
              <a:t> </a:t>
            </a:r>
            <a:r>
              <a:rPr lang="en-US" altLang="zh-HK" sz="1000">
                <a:solidFill>
                  <a:srgbClr val="2D3B45"/>
                </a:solidFill>
              </a:rPr>
              <a:t>of</a:t>
            </a:r>
            <a:r>
              <a:rPr lang="zh-HK" altLang="en-US" sz="1000">
                <a:solidFill>
                  <a:srgbClr val="2D3B45"/>
                </a:solidFill>
              </a:rPr>
              <a:t> </a:t>
            </a:r>
            <a:r>
              <a:rPr lang="en-US" altLang="zh-HK" sz="1000">
                <a:solidFill>
                  <a:srgbClr val="2D3B45"/>
                </a:solidFill>
              </a:rPr>
              <a:t>VPN,</a:t>
            </a:r>
            <a:r>
              <a:rPr lang="zh-HK" altLang="en-US" sz="1000">
                <a:solidFill>
                  <a:srgbClr val="2D3B45"/>
                </a:solidFill>
              </a:rPr>
              <a:t> </a:t>
            </a:r>
            <a:r>
              <a:rPr lang="en-US" altLang="zh-HK" sz="1000">
                <a:solidFill>
                  <a:srgbClr val="2D3B45"/>
                </a:solidFill>
              </a:rPr>
              <a:t>saves</a:t>
            </a:r>
            <a:r>
              <a:rPr lang="zh-HK" altLang="en-US" sz="1000">
                <a:solidFill>
                  <a:srgbClr val="2D3B45"/>
                </a:solidFill>
              </a:rPr>
              <a:t> </a:t>
            </a:r>
            <a:r>
              <a:rPr lang="en-US" altLang="zh-HK" sz="1000">
                <a:solidFill>
                  <a:srgbClr val="2D3B45"/>
                </a:solidFill>
              </a:rPr>
              <a:t>lots</a:t>
            </a:r>
            <a:r>
              <a:rPr lang="zh-HK" altLang="en-US" sz="1000">
                <a:solidFill>
                  <a:srgbClr val="2D3B45"/>
                </a:solidFill>
              </a:rPr>
              <a:t> </a:t>
            </a:r>
            <a:r>
              <a:rPr lang="en-US" altLang="zh-HK" sz="1000">
                <a:solidFill>
                  <a:srgbClr val="2D3B45"/>
                </a:solidFill>
              </a:rPr>
              <a:t>of</a:t>
            </a:r>
            <a:r>
              <a:rPr lang="zh-HK" altLang="en-US" sz="1000">
                <a:solidFill>
                  <a:srgbClr val="2D3B45"/>
                </a:solidFill>
              </a:rPr>
              <a:t> </a:t>
            </a:r>
            <a:r>
              <a:rPr lang="en-US" altLang="zh-HK" sz="1000">
                <a:solidFill>
                  <a:srgbClr val="2D3B45"/>
                </a:solidFill>
              </a:rPr>
              <a:t>troubles</a:t>
            </a:r>
            <a:r>
              <a:rPr lang="zh-HK" altLang="en-US" sz="1000">
                <a:solidFill>
                  <a:srgbClr val="2D3B45"/>
                </a:solidFill>
              </a:rPr>
              <a:t> </a:t>
            </a:r>
            <a:r>
              <a:rPr lang="en-US" altLang="zh-HK" sz="1000">
                <a:solidFill>
                  <a:srgbClr val="2D3B45"/>
                </a:solidFill>
              </a:rPr>
              <a:t>especially</a:t>
            </a:r>
            <a:r>
              <a:rPr lang="zh-HK" altLang="en-US" sz="1000">
                <a:solidFill>
                  <a:srgbClr val="2D3B45"/>
                </a:solidFill>
              </a:rPr>
              <a:t> </a:t>
            </a:r>
            <a:r>
              <a:rPr lang="en-US" altLang="zh-HK" sz="1000">
                <a:solidFill>
                  <a:srgbClr val="2D3B45"/>
                </a:solidFill>
              </a:rPr>
              <a:t>for</a:t>
            </a:r>
            <a:r>
              <a:rPr lang="zh-HK" altLang="en-US" sz="1000">
                <a:solidFill>
                  <a:srgbClr val="2D3B45"/>
                </a:solidFill>
              </a:rPr>
              <a:t> </a:t>
            </a:r>
            <a:r>
              <a:rPr lang="en-US" altLang="zh-HK" sz="1000">
                <a:solidFill>
                  <a:srgbClr val="2D3B45"/>
                </a:solidFill>
              </a:rPr>
              <a:t>tablets</a:t>
            </a:r>
            <a:r>
              <a:rPr lang="zh-HK" altLang="en-US" sz="1000">
                <a:solidFill>
                  <a:srgbClr val="2D3B45"/>
                </a:solidFill>
              </a:rPr>
              <a:t> </a:t>
            </a:r>
            <a:r>
              <a:rPr lang="en-US" altLang="zh-HK" sz="1000">
                <a:solidFill>
                  <a:srgbClr val="2D3B45"/>
                </a:solidFill>
              </a:rPr>
              <a:t>and</a:t>
            </a:r>
            <a:r>
              <a:rPr lang="zh-HK" altLang="en-US" sz="1000">
                <a:solidFill>
                  <a:srgbClr val="2D3B45"/>
                </a:solidFill>
              </a:rPr>
              <a:t> </a:t>
            </a:r>
            <a:r>
              <a:rPr lang="en-US" altLang="zh-HK" sz="1000">
                <a:solidFill>
                  <a:srgbClr val="2D3B45"/>
                </a:solidFill>
              </a:rPr>
              <a:t>smartphones</a:t>
            </a:r>
            <a:endParaRPr lang="zh-HK" altLang="en-US" sz="1000"/>
          </a:p>
          <a:p>
            <a:endParaRPr lang="zh-HK" altLang="en-US" sz="1100">
              <a:solidFill>
                <a:srgbClr val="2D3B45"/>
              </a:solidFill>
              <a:latin typeface="Calibri"/>
              <a:cs typeface="Calibri"/>
            </a:endParaRPr>
          </a:p>
        </p:txBody>
      </p:sp>
      <p:sp>
        <p:nvSpPr>
          <p:cNvPr id="6" name="Google Shape;847;p83">
            <a:extLst>
              <a:ext uri="{FF2B5EF4-FFF2-40B4-BE49-F238E27FC236}">
                <a16:creationId xmlns:a16="http://schemas.microsoft.com/office/drawing/2014/main" id="{362409F3-1CB6-9C01-A83B-96B1C20D0F1F}"/>
              </a:ext>
            </a:extLst>
          </p:cNvPr>
          <p:cNvSpPr txBox="1"/>
          <p:nvPr/>
        </p:nvSpPr>
        <p:spPr>
          <a:xfrm>
            <a:off x="247835" y="1228116"/>
            <a:ext cx="8811000" cy="369302"/>
          </a:xfrm>
          <a:prstGeom prst="rect">
            <a:avLst/>
          </a:prstGeom>
          <a:noFill/>
          <a:ln>
            <a:noFill/>
          </a:ln>
        </p:spPr>
        <p:txBody>
          <a:bodyPr spcFirstLastPara="1" wrap="square" lIns="91425" tIns="91425" rIns="91425" bIns="91425" anchor="t" anchorCtr="0">
            <a:spAutoFit/>
          </a:bodyPr>
          <a:lstStyle/>
          <a:p>
            <a:r>
              <a:rPr lang="en-US" altLang="zh-HK" sz="1200">
                <a:solidFill>
                  <a:srgbClr val="00B050"/>
                </a:solidFill>
                <a:latin typeface="Calibri"/>
                <a:ea typeface="Calibri"/>
                <a:cs typeface="Calibri"/>
                <a:sym typeface="Calibri"/>
              </a:rPr>
              <a:t>What worked in detail:</a:t>
            </a:r>
            <a:endParaRPr lang="en-US" sz="1200">
              <a:solidFill>
                <a:srgbClr val="00B050"/>
              </a:solidFill>
              <a:latin typeface="Calibri"/>
              <a:ea typeface="Calibri"/>
              <a:cs typeface="Calibri"/>
            </a:endParaRPr>
          </a:p>
        </p:txBody>
      </p:sp>
    </p:spTree>
    <p:extLst>
      <p:ext uri="{BB962C8B-B14F-4D97-AF65-F5344CB8AC3E}">
        <p14:creationId xmlns:p14="http://schemas.microsoft.com/office/powerpoint/2010/main" val="424911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cxnSp>
        <p:nvCxnSpPr>
          <p:cNvPr id="778" name="Google Shape;778;p77"/>
          <p:cNvCxnSpPr/>
          <p:nvPr/>
        </p:nvCxnSpPr>
        <p:spPr>
          <a:xfrm>
            <a:off x="117475" y="892525"/>
            <a:ext cx="8652300" cy="0"/>
          </a:xfrm>
          <a:prstGeom prst="straightConnector1">
            <a:avLst/>
          </a:prstGeom>
          <a:noFill/>
          <a:ln w="9525" cap="flat" cmpd="sng">
            <a:solidFill>
              <a:srgbClr val="2D3B45"/>
            </a:solidFill>
            <a:prstDash val="solid"/>
            <a:round/>
            <a:headEnd type="none" w="med" len="med"/>
            <a:tailEnd type="none" w="med" len="med"/>
          </a:ln>
        </p:spPr>
      </p:cxnSp>
      <p:sp>
        <p:nvSpPr>
          <p:cNvPr id="779" name="Google Shape;779;p77"/>
          <p:cNvSpPr txBox="1"/>
          <p:nvPr/>
        </p:nvSpPr>
        <p:spPr>
          <a:xfrm>
            <a:off x="5354375" y="581025"/>
            <a:ext cx="4107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b="1">
                <a:solidFill>
                  <a:srgbClr val="2D3B45"/>
                </a:solidFill>
              </a:rPr>
              <a:t>Assignment 4: Start making it! - Prototype and Project Plan </a:t>
            </a:r>
            <a:endParaRPr sz="1000" b="1">
              <a:solidFill>
                <a:srgbClr val="2D3B45"/>
              </a:solidFill>
            </a:endParaRPr>
          </a:p>
          <a:p>
            <a:pPr marL="0" lvl="0" indent="0" algn="l" rtl="0">
              <a:spcBef>
                <a:spcPts val="0"/>
              </a:spcBef>
              <a:spcAft>
                <a:spcPts val="0"/>
              </a:spcAft>
              <a:buNone/>
            </a:pPr>
            <a:endParaRPr sz="1000" b="1">
              <a:solidFill>
                <a:srgbClr val="2D3B45"/>
              </a:solidFill>
            </a:endParaRPr>
          </a:p>
        </p:txBody>
      </p:sp>
      <p:graphicFrame>
        <p:nvGraphicFramePr>
          <p:cNvPr id="780" name="Google Shape;780;p77"/>
          <p:cNvGraphicFramePr/>
          <p:nvPr>
            <p:extLst>
              <p:ext uri="{D42A27DB-BD31-4B8C-83A1-F6EECF244321}">
                <p14:modId xmlns:p14="http://schemas.microsoft.com/office/powerpoint/2010/main" val="1896952377"/>
              </p:ext>
            </p:extLst>
          </p:nvPr>
        </p:nvGraphicFramePr>
        <p:xfrm>
          <a:off x="274909" y="2249664"/>
          <a:ext cx="6910525" cy="1843823"/>
        </p:xfrm>
        <a:graphic>
          <a:graphicData uri="http://schemas.openxmlformats.org/drawingml/2006/table">
            <a:tbl>
              <a:tblPr>
                <a:noFill/>
              </a:tblPr>
              <a:tblGrid>
                <a:gridCol w="2026075">
                  <a:extLst>
                    <a:ext uri="{9D8B030D-6E8A-4147-A177-3AD203B41FA5}">
                      <a16:colId xmlns:a16="http://schemas.microsoft.com/office/drawing/2014/main" val="20000"/>
                    </a:ext>
                  </a:extLst>
                </a:gridCol>
                <a:gridCol w="4884450">
                  <a:extLst>
                    <a:ext uri="{9D8B030D-6E8A-4147-A177-3AD203B41FA5}">
                      <a16:colId xmlns:a16="http://schemas.microsoft.com/office/drawing/2014/main" val="20001"/>
                    </a:ext>
                  </a:extLst>
                </a:gridCol>
              </a:tblGrid>
              <a:tr h="0">
                <a:tc>
                  <a:txBody>
                    <a:bodyPr/>
                    <a:lstStyle/>
                    <a:p>
                      <a:pPr marL="0" lvl="0" indent="0" algn="r" rtl="0">
                        <a:lnSpc>
                          <a:spcPct val="115000"/>
                        </a:lnSpc>
                        <a:spcBef>
                          <a:spcPts val="0"/>
                        </a:spcBef>
                        <a:spcAft>
                          <a:spcPts val="300"/>
                        </a:spcAft>
                        <a:buNone/>
                      </a:pPr>
                      <a:r>
                        <a:rPr lang="en-US" altLang="zh-CN" sz="1200" b="1">
                          <a:solidFill>
                            <a:srgbClr val="2D3B45"/>
                          </a:solidFill>
                          <a:latin typeface="Calibri"/>
                          <a:ea typeface="Calibri"/>
                          <a:cs typeface="Calibri"/>
                          <a:sym typeface="Calibri"/>
                        </a:rPr>
                        <a:t>Team</a:t>
                      </a:r>
                      <a:r>
                        <a:rPr lang="zh-CN" altLang="en-US" sz="1200" b="1">
                          <a:solidFill>
                            <a:srgbClr val="2D3B45"/>
                          </a:solidFill>
                          <a:latin typeface="Calibri"/>
                          <a:ea typeface="Calibri"/>
                          <a:cs typeface="Calibri"/>
                          <a:sym typeface="Calibri"/>
                        </a:rPr>
                        <a:t> </a:t>
                      </a:r>
                      <a:r>
                        <a:rPr lang="en-US" altLang="zh-CN" sz="1200" b="1">
                          <a:solidFill>
                            <a:srgbClr val="2D3B45"/>
                          </a:solidFill>
                          <a:latin typeface="Calibri"/>
                          <a:ea typeface="Calibri"/>
                          <a:cs typeface="Calibri"/>
                          <a:sym typeface="Calibri"/>
                        </a:rPr>
                        <a:t>Members</a:t>
                      </a:r>
                      <a:endParaRPr sz="1200" b="1">
                        <a:solidFill>
                          <a:srgbClr val="2D3B45"/>
                        </a:solidFill>
                        <a:latin typeface="Calibri"/>
                        <a:ea typeface="Calibri"/>
                        <a:cs typeface="Calibri"/>
                        <a:sym typeface="Calibri"/>
                      </a:endParaRPr>
                    </a:p>
                  </a:txBody>
                  <a:tcPr marL="68575" marR="68575" marT="91425" marB="91425">
                    <a:lnL w="8650" cap="flat" cmpd="sng">
                      <a:solidFill>
                        <a:srgbClr val="2D3B45"/>
                      </a:solidFill>
                      <a:prstDash val="solid"/>
                      <a:round/>
                      <a:headEnd type="none" w="sm" len="sm"/>
                      <a:tailEnd type="none" w="sm" len="sm"/>
                    </a:lnL>
                    <a:lnR w="8650" cap="flat" cmpd="sng">
                      <a:solidFill>
                        <a:srgbClr val="2D3B45"/>
                      </a:solidFill>
                      <a:prstDash val="solid"/>
                      <a:round/>
                      <a:headEnd type="none" w="sm" len="sm"/>
                      <a:tailEnd type="none" w="sm" len="sm"/>
                    </a:lnR>
                    <a:lnT w="8650" cap="flat" cmpd="sng">
                      <a:solidFill>
                        <a:srgbClr val="2D3B45"/>
                      </a:solidFill>
                      <a:prstDash val="solid"/>
                      <a:round/>
                      <a:headEnd type="none" w="sm" len="sm"/>
                      <a:tailEnd type="none" w="sm" len="sm"/>
                    </a:lnT>
                    <a:lnB w="8650" cap="flat" cmpd="sng">
                      <a:solidFill>
                        <a:srgbClr val="2D3B4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300"/>
                        </a:spcAft>
                        <a:buNone/>
                      </a:pPr>
                      <a:r>
                        <a:rPr lang="zh-HK" altLang="en-US" sz="1200">
                          <a:solidFill>
                            <a:srgbClr val="2D3B45"/>
                          </a:solidFill>
                          <a:latin typeface="Calibri"/>
                          <a:ea typeface="Calibri"/>
                          <a:cs typeface="Calibri"/>
                        </a:rPr>
                        <a:t> </a:t>
                      </a:r>
                      <a:r>
                        <a:rPr lang="en-US" altLang="zh-HK" sz="1200" b="0" i="0" u="none" strike="noStrike" noProof="0">
                          <a:solidFill>
                            <a:srgbClr val="2D3B45"/>
                          </a:solidFill>
                          <a:latin typeface="Calibri"/>
                          <a:ea typeface="Calibri"/>
                        </a:rPr>
                        <a:t>Vincent,</a:t>
                      </a:r>
                      <a:r>
                        <a:rPr lang="zh-HK" altLang="en-US" sz="1200" b="0" i="0" u="none" strike="noStrike" noProof="0">
                          <a:solidFill>
                            <a:srgbClr val="2D3B45"/>
                          </a:solidFill>
                          <a:latin typeface="Calibri"/>
                          <a:ea typeface="Calibri"/>
                        </a:rPr>
                        <a:t> </a:t>
                      </a:r>
                      <a:r>
                        <a:rPr lang="en-US" altLang="zh-HK" sz="1200" b="0" i="0" u="none" strike="noStrike" noProof="0">
                          <a:solidFill>
                            <a:srgbClr val="2D3B45"/>
                          </a:solidFill>
                          <a:latin typeface="Calibri"/>
                          <a:ea typeface="Calibri"/>
                        </a:rPr>
                        <a:t>Sammul,</a:t>
                      </a:r>
                      <a:r>
                        <a:rPr lang="zh-HK" altLang="en-US" sz="1200" b="0" i="0" u="none" strike="noStrike" noProof="0">
                          <a:solidFill>
                            <a:srgbClr val="2D3B45"/>
                          </a:solidFill>
                          <a:latin typeface="Calibri"/>
                          <a:ea typeface="Calibri"/>
                        </a:rPr>
                        <a:t> </a:t>
                      </a:r>
                      <a:r>
                        <a:rPr lang="en-US" altLang="zh-HK" sz="1200" b="0" i="0" u="none" strike="noStrike" noProof="0">
                          <a:solidFill>
                            <a:srgbClr val="2D3B45"/>
                          </a:solidFill>
                          <a:latin typeface="Calibri"/>
                          <a:ea typeface="Calibri"/>
                        </a:rPr>
                        <a:t>Jaga,</a:t>
                      </a:r>
                      <a:r>
                        <a:rPr lang="zh-HK" altLang="en-US" sz="1200" b="0" i="0" u="none" strike="noStrike" noProof="0">
                          <a:solidFill>
                            <a:srgbClr val="2D3B45"/>
                          </a:solidFill>
                          <a:latin typeface="Calibri"/>
                          <a:ea typeface="Calibri"/>
                        </a:rPr>
                        <a:t> </a:t>
                      </a:r>
                      <a:r>
                        <a:rPr lang="en-US" altLang="zh-HK" sz="1200" b="0" i="0" u="none" strike="noStrike" noProof="0" err="1">
                          <a:solidFill>
                            <a:srgbClr val="2D3B45"/>
                          </a:solidFill>
                          <a:latin typeface="Calibri"/>
                          <a:ea typeface="Calibri"/>
                        </a:rPr>
                        <a:t>Jaehee</a:t>
                      </a:r>
                      <a:r>
                        <a:rPr lang="en-US" altLang="zh-HK" sz="1200" b="0" i="0" u="none" strike="noStrike" noProof="0">
                          <a:solidFill>
                            <a:srgbClr val="2D3B45"/>
                          </a:solidFill>
                          <a:latin typeface="Calibri"/>
                          <a:ea typeface="Calibri"/>
                        </a:rPr>
                        <a:t>,</a:t>
                      </a:r>
                      <a:r>
                        <a:rPr lang="zh-HK" altLang="en-US" sz="1200" b="0" i="0" u="none" strike="noStrike" noProof="0">
                          <a:solidFill>
                            <a:srgbClr val="2D3B45"/>
                          </a:solidFill>
                          <a:latin typeface="Calibri"/>
                          <a:ea typeface="Calibri"/>
                        </a:rPr>
                        <a:t> </a:t>
                      </a:r>
                      <a:r>
                        <a:rPr lang="en-US" altLang="zh-HK" sz="1200" b="0" i="0" u="none" strike="noStrike" noProof="0">
                          <a:solidFill>
                            <a:srgbClr val="2D3B45"/>
                          </a:solidFill>
                          <a:latin typeface="Calibri"/>
                          <a:ea typeface="Calibri"/>
                        </a:rPr>
                        <a:t>Farrell</a:t>
                      </a:r>
                      <a:endParaRPr sz="1200">
                        <a:solidFill>
                          <a:srgbClr val="2D3B45"/>
                        </a:solidFill>
                        <a:latin typeface="Calibri"/>
                        <a:ea typeface="Calibri"/>
                        <a:cs typeface="Calibri"/>
                        <a:sym typeface="Calibri"/>
                      </a:endParaRPr>
                    </a:p>
                  </a:txBody>
                  <a:tcPr marL="68575" marR="68575" marT="91425" marB="91425">
                    <a:lnL w="8650" cap="flat" cmpd="sng">
                      <a:solidFill>
                        <a:srgbClr val="2D3B45"/>
                      </a:solidFill>
                      <a:prstDash val="solid"/>
                      <a:round/>
                      <a:headEnd type="none" w="sm" len="sm"/>
                      <a:tailEnd type="none" w="sm" len="sm"/>
                    </a:lnL>
                    <a:lnR w="8650" cap="flat" cmpd="sng">
                      <a:solidFill>
                        <a:srgbClr val="2D3B45"/>
                      </a:solidFill>
                      <a:prstDash val="solid"/>
                      <a:round/>
                      <a:headEnd type="none" w="sm" len="sm"/>
                      <a:tailEnd type="none" w="sm" len="sm"/>
                    </a:lnR>
                    <a:lnT w="8650" cap="flat" cmpd="sng">
                      <a:solidFill>
                        <a:srgbClr val="2D3B45"/>
                      </a:solidFill>
                      <a:prstDash val="solid"/>
                      <a:round/>
                      <a:headEnd type="none" w="sm" len="sm"/>
                      <a:tailEnd type="none" w="sm" len="sm"/>
                    </a:lnT>
                    <a:lnB w="8650" cap="flat" cmpd="sng">
                      <a:solidFill>
                        <a:srgbClr val="2D3B45"/>
                      </a:solidFill>
                      <a:prstDash val="solid"/>
                      <a:round/>
                      <a:headEnd type="none" w="sm" len="sm"/>
                      <a:tailEnd type="none" w="sm" len="sm"/>
                    </a:lnB>
                  </a:tcPr>
                </a:tc>
                <a:extLst>
                  <a:ext uri="{0D108BD9-81ED-4DB2-BD59-A6C34878D82A}">
                    <a16:rowId xmlns:a16="http://schemas.microsoft.com/office/drawing/2014/main" val="10000"/>
                  </a:ext>
                </a:extLst>
              </a:tr>
              <a:tr h="400050">
                <a:tc>
                  <a:txBody>
                    <a:bodyPr/>
                    <a:lstStyle/>
                    <a:p>
                      <a:pPr marL="0" lvl="0" indent="0" algn="r" rtl="0">
                        <a:lnSpc>
                          <a:spcPct val="114999"/>
                        </a:lnSpc>
                        <a:spcBef>
                          <a:spcPts val="0"/>
                        </a:spcBef>
                        <a:spcAft>
                          <a:spcPts val="300"/>
                        </a:spcAft>
                        <a:buNone/>
                      </a:pPr>
                      <a:r>
                        <a:rPr lang="en-US" altLang="zh-CN" sz="1200" b="1">
                          <a:solidFill>
                            <a:srgbClr val="2D3B45"/>
                          </a:solidFill>
                          <a:latin typeface="Calibri"/>
                          <a:ea typeface="Calibri"/>
                          <a:cs typeface="Calibri"/>
                        </a:rPr>
                        <a:t>Project</a:t>
                      </a:r>
                      <a:r>
                        <a:rPr lang="zh-CN" altLang="en-US" sz="1200" b="1">
                          <a:solidFill>
                            <a:srgbClr val="2D3B45"/>
                          </a:solidFill>
                          <a:latin typeface="Calibri"/>
                          <a:cs typeface="Calibri"/>
                        </a:rPr>
                        <a:t> </a:t>
                      </a:r>
                      <a:r>
                        <a:rPr lang="en-US" altLang="zh-CN" sz="1200" b="1">
                          <a:solidFill>
                            <a:srgbClr val="2D3B45"/>
                          </a:solidFill>
                          <a:latin typeface="Calibri"/>
                          <a:ea typeface="Calibri"/>
                          <a:cs typeface="Calibri"/>
                        </a:rPr>
                        <a:t>POV</a:t>
                      </a:r>
                      <a:endParaRPr lang="en-US" sz="1200" b="1">
                        <a:solidFill>
                          <a:srgbClr val="2D3B45"/>
                        </a:solidFill>
                        <a:latin typeface="Calibri"/>
                        <a:ea typeface="Calibri"/>
                        <a:cs typeface="Calibri"/>
                        <a:sym typeface="Calibri"/>
                      </a:endParaRPr>
                    </a:p>
                  </a:txBody>
                  <a:tcPr marL="68575" marR="68575" marT="91425" marB="91425">
                    <a:lnL w="8650" cap="flat" cmpd="sng">
                      <a:solidFill>
                        <a:srgbClr val="2D3B45"/>
                      </a:solidFill>
                      <a:prstDash val="solid"/>
                      <a:round/>
                      <a:headEnd type="none" w="sm" len="sm"/>
                      <a:tailEnd type="none" w="sm" len="sm"/>
                    </a:lnL>
                    <a:lnR w="8650" cap="flat" cmpd="sng" algn="ctr">
                      <a:solidFill>
                        <a:srgbClr val="2D3B45"/>
                      </a:solidFill>
                      <a:prstDash val="solid"/>
                      <a:round/>
                      <a:headEnd type="none" w="sm" len="sm"/>
                      <a:tailEnd type="none" w="sm" len="sm"/>
                    </a:lnR>
                    <a:lnT w="8650" cap="flat" cmpd="sng" algn="ctr">
                      <a:solidFill>
                        <a:srgbClr val="2D3B45"/>
                      </a:solidFill>
                      <a:prstDash val="solid"/>
                      <a:round/>
                      <a:headEnd type="none" w="sm" len="sm"/>
                      <a:tailEnd type="none" w="sm" len="sm"/>
                    </a:lnT>
                    <a:lnB w="8650" cap="flat" cmpd="sng" algn="ctr">
                      <a:solidFill>
                        <a:srgbClr val="2D3B45"/>
                      </a:solidFill>
                      <a:prstDash val="solid"/>
                      <a:round/>
                      <a:headEnd type="none" w="sm" len="sm"/>
                      <a:tailEnd type="none" w="sm" len="sm"/>
                    </a:lnB>
                    <a:solidFill>
                      <a:schemeClr val="lt1"/>
                    </a:solidFill>
                  </a:tcPr>
                </a:tc>
                <a:tc>
                  <a:txBody>
                    <a:bodyPr/>
                    <a:lstStyle/>
                    <a:p>
                      <a:pPr lvl="0" algn="l">
                        <a:lnSpc>
                          <a:spcPct val="100000"/>
                        </a:lnSpc>
                        <a:spcBef>
                          <a:spcPts val="0"/>
                        </a:spcBef>
                        <a:spcAft>
                          <a:spcPts val="0"/>
                        </a:spcAft>
                        <a:buNone/>
                      </a:pPr>
                      <a:r>
                        <a:rPr lang="en-US" sz="1200" b="0" i="1" u="sng" strike="noStrike" noProof="0">
                          <a:solidFill>
                            <a:srgbClr val="2D3B45"/>
                          </a:solidFill>
                          <a:latin typeface="Calibri"/>
                        </a:rPr>
                        <a:t>PG TA in HKUST </a:t>
                      </a:r>
                      <a:r>
                        <a:rPr lang="en-US" sz="1200" b="0" i="1" u="none" strike="noStrike" noProof="0">
                          <a:solidFill>
                            <a:srgbClr val="2D3B45"/>
                          </a:solidFill>
                          <a:latin typeface="Calibri"/>
                          <a:sym typeface="Calibri"/>
                        </a:rPr>
                        <a:t>need</a:t>
                      </a:r>
                      <a:r>
                        <a:rPr lang="en-US" altLang="zh-CN" sz="1200" b="0" i="1" u="none" strike="noStrike" noProof="0">
                          <a:solidFill>
                            <a:srgbClr val="2D3B45"/>
                          </a:solidFill>
                          <a:latin typeface="Calibri"/>
                          <a:sym typeface="Calibri"/>
                        </a:rPr>
                        <a:t> </a:t>
                      </a:r>
                      <a:r>
                        <a:rPr lang="en-US" sz="1200" b="0" i="1" u="none" strike="noStrike" noProof="0">
                          <a:solidFill>
                            <a:srgbClr val="2D3B45"/>
                          </a:solidFill>
                          <a:latin typeface="Calibri"/>
                          <a:sym typeface="Calibri"/>
                        </a:rPr>
                        <a:t>a</a:t>
                      </a:r>
                      <a:r>
                        <a:rPr lang="en-US" altLang="zh-CN" sz="1200" b="0" i="1" u="none" strike="noStrike" noProof="0">
                          <a:solidFill>
                            <a:srgbClr val="2D3B45"/>
                          </a:solidFill>
                          <a:latin typeface="Calibri"/>
                          <a:sym typeface="Calibri"/>
                        </a:rPr>
                        <a:t> </a:t>
                      </a:r>
                      <a:r>
                        <a:rPr lang="en-US" sz="1200" b="0" i="1" u="none" strike="noStrike" noProof="0">
                          <a:solidFill>
                            <a:srgbClr val="2D3B45"/>
                          </a:solidFill>
                          <a:latin typeface="Calibri"/>
                          <a:sym typeface="Calibri"/>
                        </a:rPr>
                        <a:t>way</a:t>
                      </a:r>
                      <a:r>
                        <a:rPr lang="en-US" altLang="zh-CN" sz="1200" b="0" i="1" u="none" strike="noStrike" noProof="0">
                          <a:solidFill>
                            <a:srgbClr val="2D3B45"/>
                          </a:solidFill>
                          <a:latin typeface="Calibri"/>
                          <a:sym typeface="Calibri"/>
                        </a:rPr>
                        <a:t> </a:t>
                      </a:r>
                      <a:r>
                        <a:rPr lang="en-US" sz="1200" b="0" i="1" u="none" strike="noStrike" noProof="0">
                          <a:solidFill>
                            <a:srgbClr val="2D3B45"/>
                          </a:solidFill>
                          <a:latin typeface="Calibri"/>
                          <a:sym typeface="Calibri"/>
                        </a:rPr>
                        <a:t>to</a:t>
                      </a:r>
                      <a:r>
                        <a:rPr lang="en-US" altLang="zh-CN" sz="1200" b="0" i="1" u="none" strike="noStrike" noProof="0">
                          <a:solidFill>
                            <a:srgbClr val="2D3B45"/>
                          </a:solidFill>
                          <a:latin typeface="Calibri"/>
                          <a:sym typeface="Calibri"/>
                        </a:rPr>
                        <a:t> </a:t>
                      </a:r>
                      <a:r>
                        <a:rPr lang="en-US" sz="1200" b="0" i="1" u="sng" strike="noStrike" noProof="0">
                          <a:solidFill>
                            <a:srgbClr val="2D3B45"/>
                          </a:solidFill>
                          <a:latin typeface="Calibri"/>
                        </a:rPr>
                        <a:t>conveniently answer questions by UG students outside of class</a:t>
                      </a:r>
                      <a:r>
                        <a:rPr lang="en-US" sz="1200" b="0" i="1" u="none" strike="noStrike" noProof="0">
                          <a:solidFill>
                            <a:srgbClr val="2D3B45"/>
                          </a:solidFill>
                          <a:latin typeface="Calibri"/>
                        </a:rPr>
                        <a:t> </a:t>
                      </a:r>
                      <a:r>
                        <a:rPr lang="en-US" sz="1200" b="0" i="1" u="none" strike="noStrike" noProof="0">
                          <a:solidFill>
                            <a:srgbClr val="2D3B45"/>
                          </a:solidFill>
                          <a:latin typeface="Calibri"/>
                          <a:sym typeface="Calibri"/>
                        </a:rPr>
                        <a:t>because</a:t>
                      </a:r>
                      <a:r>
                        <a:rPr lang="en-US" altLang="zh-CN" sz="1200" b="0" i="1" u="none" strike="noStrike" noProof="0">
                          <a:solidFill>
                            <a:srgbClr val="2D3B45"/>
                          </a:solidFill>
                          <a:latin typeface="Calibri"/>
                          <a:sym typeface="Calibri"/>
                        </a:rPr>
                        <a:t> </a:t>
                      </a:r>
                      <a:r>
                        <a:rPr lang="en-US" sz="1200" b="0" i="1" u="sng" strike="noStrike" noProof="0">
                          <a:solidFill>
                            <a:srgbClr val="2D3B45"/>
                          </a:solidFill>
                          <a:latin typeface="Calibri"/>
                        </a:rPr>
                        <a:t>there are multiple platforms students </a:t>
                      </a:r>
                      <a:r>
                        <a:rPr lang="en-US" sz="1200" b="0" i="1" u="sng" strike="noStrike" noProof="0">
                          <a:solidFill>
                            <a:srgbClr val="2D3B45"/>
                          </a:solidFill>
                          <a:latin typeface="Calibri"/>
                          <a:sym typeface="Calibri"/>
                        </a:rPr>
                        <a:t>use</a:t>
                      </a:r>
                      <a:r>
                        <a:rPr lang="en-US" altLang="zh-CN" sz="1200" b="0" i="1" u="sng" strike="noStrike" noProof="0">
                          <a:solidFill>
                            <a:srgbClr val="2D3B45"/>
                          </a:solidFill>
                          <a:latin typeface="Calibri"/>
                          <a:sym typeface="Calibri"/>
                        </a:rPr>
                        <a:t> </a:t>
                      </a:r>
                      <a:r>
                        <a:rPr lang="en-US" sz="1200" b="0" i="1" u="sng" strike="noStrike" noProof="0">
                          <a:solidFill>
                            <a:srgbClr val="2D3B45"/>
                          </a:solidFill>
                          <a:latin typeface="Calibri"/>
                          <a:sym typeface="Calibri"/>
                        </a:rPr>
                        <a:t>to</a:t>
                      </a:r>
                      <a:r>
                        <a:rPr lang="en-US" altLang="zh-CN" sz="1200" b="0" i="1" u="sng" strike="noStrike" noProof="0">
                          <a:solidFill>
                            <a:srgbClr val="2D3B45"/>
                          </a:solidFill>
                          <a:latin typeface="Calibri"/>
                          <a:sym typeface="Calibri"/>
                        </a:rPr>
                        <a:t> </a:t>
                      </a:r>
                      <a:r>
                        <a:rPr lang="en-US" sz="1200" b="0" i="1" u="sng" strike="noStrike" noProof="0">
                          <a:solidFill>
                            <a:srgbClr val="2D3B45"/>
                          </a:solidFill>
                          <a:latin typeface="Calibri"/>
                        </a:rPr>
                        <a:t>ask their questions outside tutorials.</a:t>
                      </a:r>
                      <a:endParaRPr lang="en-US"/>
                    </a:p>
                  </a:txBody>
                  <a:tcPr marL="68575" marR="68575" marT="91425" marB="91425">
                    <a:lnL w="8650" cap="flat" cmpd="sng" algn="ctr">
                      <a:solidFill>
                        <a:srgbClr val="2D3B45"/>
                      </a:solidFill>
                      <a:prstDash val="solid"/>
                      <a:round/>
                      <a:headEnd type="none" w="sm" len="sm"/>
                      <a:tailEnd type="none" w="sm" len="sm"/>
                    </a:lnL>
                    <a:lnR w="8650" cap="flat" cmpd="sng">
                      <a:solidFill>
                        <a:srgbClr val="2D3B45"/>
                      </a:solidFill>
                      <a:prstDash val="solid"/>
                      <a:round/>
                      <a:headEnd type="none" w="sm" len="sm"/>
                      <a:tailEnd type="none" w="sm" len="sm"/>
                    </a:lnR>
                    <a:lnT w="8650" cap="flat" cmpd="sng" algn="ctr">
                      <a:solidFill>
                        <a:srgbClr val="2D3B45"/>
                      </a:solidFill>
                      <a:prstDash val="solid"/>
                      <a:round/>
                      <a:headEnd type="none" w="sm" len="sm"/>
                      <a:tailEnd type="none" w="sm" len="sm"/>
                    </a:lnT>
                    <a:lnB w="8650" cap="flat" cmpd="sng" algn="ctr">
                      <a:solidFill>
                        <a:srgbClr val="2D3B45"/>
                      </a:solidFill>
                      <a:prstDash val="solid"/>
                      <a:round/>
                      <a:headEnd type="none" w="sm" len="sm"/>
                      <a:tailEnd type="none" w="sm" len="sm"/>
                    </a:lnB>
                  </a:tcPr>
                </a:tc>
                <a:extLst>
                  <a:ext uri="{0D108BD9-81ED-4DB2-BD59-A6C34878D82A}">
                    <a16:rowId xmlns:a16="http://schemas.microsoft.com/office/drawing/2014/main" val="10002"/>
                  </a:ext>
                </a:extLst>
              </a:tr>
              <a:tr h="400050">
                <a:tc>
                  <a:txBody>
                    <a:bodyPr/>
                    <a:lstStyle/>
                    <a:p>
                      <a:pPr marL="0" lvl="0" indent="0" algn="r" rtl="0">
                        <a:lnSpc>
                          <a:spcPct val="115000"/>
                        </a:lnSpc>
                        <a:spcBef>
                          <a:spcPts val="0"/>
                        </a:spcBef>
                        <a:spcAft>
                          <a:spcPts val="300"/>
                        </a:spcAft>
                        <a:buNone/>
                      </a:pPr>
                      <a:r>
                        <a:rPr lang="en-US" altLang="zh-CN" sz="1200" b="1">
                          <a:solidFill>
                            <a:srgbClr val="2D3B45"/>
                          </a:solidFill>
                          <a:latin typeface="Calibri"/>
                          <a:ea typeface="Calibri"/>
                          <a:cs typeface="Calibri"/>
                          <a:sym typeface="Calibri"/>
                        </a:rPr>
                        <a:t>Project</a:t>
                      </a:r>
                      <a:r>
                        <a:rPr lang="zh-CN" altLang="en-US" sz="1200" b="1">
                          <a:solidFill>
                            <a:srgbClr val="2D3B45"/>
                          </a:solidFill>
                          <a:latin typeface="Calibri"/>
                          <a:ea typeface="Calibri"/>
                          <a:cs typeface="Calibri"/>
                          <a:sym typeface="Calibri"/>
                        </a:rPr>
                        <a:t> </a:t>
                      </a:r>
                      <a:r>
                        <a:rPr lang="en-US" altLang="zh-CN" sz="1200" b="1">
                          <a:solidFill>
                            <a:srgbClr val="2D3B45"/>
                          </a:solidFill>
                          <a:latin typeface="Calibri"/>
                          <a:ea typeface="Calibri"/>
                          <a:cs typeface="Calibri"/>
                          <a:sym typeface="Calibri"/>
                        </a:rPr>
                        <a:t>Idea</a:t>
                      </a:r>
                      <a:endParaRPr sz="1200" b="1">
                        <a:solidFill>
                          <a:srgbClr val="2D3B45"/>
                        </a:solidFill>
                        <a:latin typeface="Calibri"/>
                        <a:ea typeface="Calibri"/>
                        <a:cs typeface="Calibri"/>
                        <a:sym typeface="Calibri"/>
                      </a:endParaRPr>
                    </a:p>
                  </a:txBody>
                  <a:tcPr marL="68575" marR="68575" marT="91425" marB="91425">
                    <a:lnL w="8650" cap="flat" cmpd="sng">
                      <a:solidFill>
                        <a:srgbClr val="2D3B45"/>
                      </a:solidFill>
                      <a:prstDash val="solid"/>
                      <a:round/>
                      <a:headEnd type="none" w="sm" len="sm"/>
                      <a:tailEnd type="none" w="sm" len="sm"/>
                    </a:lnL>
                    <a:lnR w="8650" cap="flat" cmpd="sng" algn="ctr">
                      <a:solidFill>
                        <a:srgbClr val="2D3B45"/>
                      </a:solidFill>
                      <a:prstDash val="solid"/>
                      <a:round/>
                      <a:headEnd type="none" w="sm" len="sm"/>
                      <a:tailEnd type="none" w="sm" len="sm"/>
                    </a:lnR>
                    <a:lnT w="8650" cap="flat" cmpd="sng" algn="ctr">
                      <a:solidFill>
                        <a:srgbClr val="2D3B45"/>
                      </a:solidFill>
                      <a:prstDash val="solid"/>
                      <a:round/>
                      <a:headEnd type="none" w="sm" len="sm"/>
                      <a:tailEnd type="none" w="sm" len="sm"/>
                    </a:lnT>
                    <a:lnB w="8650" cap="flat" cmpd="sng">
                      <a:solidFill>
                        <a:srgbClr val="2D3B45"/>
                      </a:solidFill>
                      <a:prstDash val="solid"/>
                      <a:round/>
                      <a:headEnd type="none" w="sm" len="sm"/>
                      <a:tailEnd type="none" w="sm" len="sm"/>
                    </a:lnB>
                    <a:solidFill>
                      <a:schemeClr val="lt1"/>
                    </a:solidFill>
                  </a:tcPr>
                </a:tc>
                <a:tc>
                  <a:txBody>
                    <a:bodyPr/>
                    <a:lstStyle/>
                    <a:p>
                      <a:pPr lvl="0" algn="l">
                        <a:lnSpc>
                          <a:spcPct val="100000"/>
                        </a:lnSpc>
                        <a:spcBef>
                          <a:spcPts val="0"/>
                        </a:spcBef>
                        <a:spcAft>
                          <a:spcPts val="0"/>
                        </a:spcAft>
                        <a:buNone/>
                      </a:pPr>
                      <a:r>
                        <a:rPr lang="en-US" sz="1200" b="0" i="1" u="none" strike="noStrike" noProof="0">
                          <a:solidFill>
                            <a:srgbClr val="2D3B45"/>
                          </a:solidFill>
                          <a:latin typeface="Calibri"/>
                        </a:rPr>
                        <a:t>Come up with a </a:t>
                      </a:r>
                      <a:r>
                        <a:rPr lang="en-US" sz="1200" b="0" i="1" u="none" strike="noStrike" noProof="0" err="1">
                          <a:solidFill>
                            <a:srgbClr val="2D3B45"/>
                          </a:solidFill>
                          <a:latin typeface="Calibri"/>
                        </a:rPr>
                        <a:t>GenAI</a:t>
                      </a:r>
                      <a:r>
                        <a:rPr lang="en-US" sz="1200" b="0" i="1" u="none" strike="noStrike" noProof="0">
                          <a:solidFill>
                            <a:srgbClr val="2D3B45"/>
                          </a:solidFill>
                          <a:latin typeface="Calibri"/>
                        </a:rPr>
                        <a:t> tool that is linked to an FAQ database, allowing students to refer their questions there instead of asking PG TA </a:t>
                      </a:r>
                      <a:r>
                        <a:rPr lang="en-US" altLang="zh-CN" sz="1200" b="0" i="1" u="none" strike="noStrike" noProof="0">
                          <a:solidFill>
                            <a:srgbClr val="2D3B45"/>
                          </a:solidFill>
                          <a:latin typeface="Calibri"/>
                        </a:rPr>
                        <a:t>for</a:t>
                      </a:r>
                      <a:r>
                        <a:rPr lang="en-US" sz="1200" b="0" i="1" u="none" strike="noStrike" noProof="0">
                          <a:solidFill>
                            <a:srgbClr val="2D3B45"/>
                          </a:solidFill>
                          <a:latin typeface="Calibri"/>
                        </a:rPr>
                        <a:t> most of</a:t>
                      </a:r>
                      <a:r>
                        <a:rPr lang="en-US" altLang="zh-CN" sz="1200" b="0" i="1" u="none" strike="noStrike" noProof="0">
                          <a:solidFill>
                            <a:srgbClr val="2D3B45"/>
                          </a:solidFill>
                          <a:latin typeface="Calibri"/>
                        </a:rPr>
                        <a:t> their</a:t>
                      </a:r>
                      <a:r>
                        <a:rPr lang="en-US" sz="1200" b="0" i="1" u="none" strike="noStrike" noProof="0">
                          <a:solidFill>
                            <a:srgbClr val="2D3B45"/>
                          </a:solidFill>
                          <a:latin typeface="Calibri"/>
                        </a:rPr>
                        <a:t> questions.</a:t>
                      </a:r>
                      <a:endParaRPr lang="en-US"/>
                    </a:p>
                  </a:txBody>
                  <a:tcPr marL="68575" marR="68575" marT="91425" marB="91425">
                    <a:lnL w="8650" cap="flat" cmpd="sng" algn="ctr">
                      <a:solidFill>
                        <a:srgbClr val="2D3B45"/>
                      </a:solidFill>
                      <a:prstDash val="solid"/>
                      <a:round/>
                      <a:headEnd type="none" w="sm" len="sm"/>
                      <a:tailEnd type="none" w="sm" len="sm"/>
                    </a:lnL>
                    <a:lnR w="8650" cap="flat" cmpd="sng">
                      <a:solidFill>
                        <a:srgbClr val="2D3B45"/>
                      </a:solidFill>
                      <a:prstDash val="solid"/>
                      <a:round/>
                      <a:headEnd type="none" w="sm" len="sm"/>
                      <a:tailEnd type="none" w="sm" len="sm"/>
                    </a:lnR>
                    <a:lnT w="8650" cap="flat" cmpd="sng" algn="ctr">
                      <a:solidFill>
                        <a:srgbClr val="2D3B45"/>
                      </a:solidFill>
                      <a:prstDash val="solid"/>
                      <a:round/>
                      <a:headEnd type="none" w="sm" len="sm"/>
                      <a:tailEnd type="none" w="sm" len="sm"/>
                    </a:lnT>
                    <a:lnB w="8650" cap="flat" cmpd="sng">
                      <a:solidFill>
                        <a:srgbClr val="2D3B45"/>
                      </a:solidFill>
                      <a:prstDash val="solid"/>
                      <a:round/>
                      <a:headEnd type="none" w="sm" len="sm"/>
                      <a:tailEnd type="none" w="sm" len="sm"/>
                    </a:lnB>
                  </a:tcPr>
                </a:tc>
                <a:extLst>
                  <a:ext uri="{0D108BD9-81ED-4DB2-BD59-A6C34878D82A}">
                    <a16:rowId xmlns:a16="http://schemas.microsoft.com/office/drawing/2014/main" val="813837580"/>
                  </a:ext>
                </a:extLst>
              </a:tr>
            </a:tbl>
          </a:graphicData>
        </a:graphic>
      </p:graphicFrame>
      <p:sp>
        <p:nvSpPr>
          <p:cNvPr id="781" name="Google Shape;781;p77"/>
          <p:cNvSpPr txBox="1"/>
          <p:nvPr/>
        </p:nvSpPr>
        <p:spPr>
          <a:xfrm>
            <a:off x="253545" y="1674904"/>
            <a:ext cx="20262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1: </a:t>
            </a:r>
            <a:r>
              <a:rPr lang="en-US" altLang="zh-CN" sz="1200" b="1">
                <a:solidFill>
                  <a:schemeClr val="lt1"/>
                </a:solidFill>
              </a:rPr>
              <a:t>Project</a:t>
            </a:r>
            <a:r>
              <a:rPr lang="zh-CN" altLang="en-US" sz="1200" b="1">
                <a:solidFill>
                  <a:schemeClr val="lt1"/>
                </a:solidFill>
              </a:rPr>
              <a:t> </a:t>
            </a:r>
            <a:r>
              <a:rPr lang="en-US" altLang="zh-CN" sz="1200" b="1">
                <a:solidFill>
                  <a:schemeClr val="lt1"/>
                </a:solidFill>
              </a:rPr>
              <a:t>Idea</a:t>
            </a:r>
            <a:endParaRPr sz="1200" b="1">
              <a:solidFill>
                <a:schemeClr val="lt1"/>
              </a:solidFill>
            </a:endParaRPr>
          </a:p>
        </p:txBody>
      </p:sp>
      <p:pic>
        <p:nvPicPr>
          <p:cNvPr id="782" name="Google Shape;782;p77"/>
          <p:cNvPicPr preferRelativeResize="0"/>
          <p:nvPr/>
        </p:nvPicPr>
        <p:blipFill>
          <a:blip r:embed="rId3">
            <a:alphaModFix/>
          </a:blip>
          <a:stretch>
            <a:fillRect/>
          </a:stretch>
        </p:blipFill>
        <p:spPr>
          <a:xfrm>
            <a:off x="61375" y="117750"/>
            <a:ext cx="876100" cy="574275"/>
          </a:xfrm>
          <a:prstGeom prst="rect">
            <a:avLst/>
          </a:prstGeom>
          <a:noFill/>
          <a:ln>
            <a:noFill/>
          </a:ln>
        </p:spPr>
      </p:pic>
      <p:sp>
        <p:nvSpPr>
          <p:cNvPr id="783" name="Google Shape;783;p77"/>
          <p:cNvSpPr txBox="1"/>
          <p:nvPr/>
        </p:nvSpPr>
        <p:spPr>
          <a:xfrm>
            <a:off x="117475" y="1093025"/>
            <a:ext cx="7877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2D3B45"/>
                </a:solidFill>
              </a:rPr>
              <a:t>* There are 6 parts in this assignment. </a:t>
            </a:r>
            <a:endParaRPr sz="1100">
              <a:solidFill>
                <a:srgbClr val="2D3B45"/>
              </a:solidFill>
            </a:endParaRPr>
          </a:p>
        </p:txBody>
      </p:sp>
    </p:spTree>
    <p:extLst>
      <p:ext uri="{BB962C8B-B14F-4D97-AF65-F5344CB8AC3E}">
        <p14:creationId xmlns:p14="http://schemas.microsoft.com/office/powerpoint/2010/main" val="201682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83"/>
          <p:cNvSpPr/>
          <p:nvPr/>
        </p:nvSpPr>
        <p:spPr>
          <a:xfrm>
            <a:off x="245950" y="1210150"/>
            <a:ext cx="8729400" cy="38166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45" name="Google Shape;845;p83"/>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46" name="Google Shape;846;p83"/>
          <p:cNvSpPr txBox="1"/>
          <p:nvPr/>
        </p:nvSpPr>
        <p:spPr>
          <a:xfrm>
            <a:off x="206199" y="353500"/>
            <a:ext cx="57258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4: Reflection</a:t>
            </a:r>
            <a:endParaRPr sz="1200" b="1">
              <a:solidFill>
                <a:schemeClr val="lt1"/>
              </a:solidFill>
            </a:endParaRPr>
          </a:p>
        </p:txBody>
      </p:sp>
      <p:sp>
        <p:nvSpPr>
          <p:cNvPr id="847" name="Google Shape;847;p83"/>
          <p:cNvSpPr txBox="1"/>
          <p:nvPr/>
        </p:nvSpPr>
        <p:spPr>
          <a:xfrm>
            <a:off x="130000" y="703750"/>
            <a:ext cx="8811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2D3B45"/>
                </a:solidFill>
                <a:latin typeface="Calibri"/>
                <a:ea typeface="Calibri"/>
                <a:cs typeface="Calibri"/>
                <a:sym typeface="Calibri"/>
              </a:rPr>
              <a:t>What feedback did you get from your users? What did you learn about your first prototype? Which parts work and which parts don’t work? And what’s your plan for your next prototype? Fill the matrix of test findings. </a:t>
            </a:r>
            <a:endParaRPr sz="1100">
              <a:solidFill>
                <a:srgbClr val="2D3B45"/>
              </a:solidFill>
              <a:latin typeface="Calibri"/>
              <a:ea typeface="Calibri"/>
              <a:cs typeface="Calibri"/>
              <a:sym typeface="Calibri"/>
            </a:endParaRPr>
          </a:p>
        </p:txBody>
      </p:sp>
      <p:sp>
        <p:nvSpPr>
          <p:cNvPr id="3" name="Google Shape;817;p80">
            <a:extLst>
              <a:ext uri="{FF2B5EF4-FFF2-40B4-BE49-F238E27FC236}">
                <a16:creationId xmlns:a16="http://schemas.microsoft.com/office/drawing/2014/main" id="{F37F8D19-6591-AF5F-D57B-68DE5717031B}"/>
              </a:ext>
            </a:extLst>
          </p:cNvPr>
          <p:cNvSpPr txBox="1"/>
          <p:nvPr/>
        </p:nvSpPr>
        <p:spPr>
          <a:xfrm>
            <a:off x="308201" y="1681708"/>
            <a:ext cx="8605862" cy="2200572"/>
          </a:xfrm>
          <a:prstGeom prst="rect">
            <a:avLst/>
          </a:prstGeom>
          <a:noFill/>
          <a:ln>
            <a:noFill/>
          </a:ln>
        </p:spPr>
        <p:txBody>
          <a:bodyPr spcFirstLastPara="1" wrap="square" lIns="91425" tIns="91425" rIns="91425" bIns="91425" anchor="t" anchorCtr="0">
            <a:spAutoFit/>
          </a:bodyPr>
          <a:lstStyle/>
          <a:p>
            <a:pPr marL="171450" indent="-171450">
              <a:buFont typeface="Calibri"/>
              <a:buChar char="-"/>
            </a:pPr>
            <a:r>
              <a:rPr lang="en-US" altLang="zh-HK" sz="1000">
                <a:solidFill>
                  <a:srgbClr val="2D3B45"/>
                </a:solidFill>
                <a:ea typeface="Calibri"/>
                <a:sym typeface="Calibri"/>
              </a:rPr>
              <a:t>Students think that there are too few FAQ questions under each chapters</a:t>
            </a:r>
          </a:p>
          <a:p>
            <a:pPr marL="171450" indent="-171450">
              <a:buFont typeface="Calibri"/>
              <a:buChar char="-"/>
            </a:pPr>
            <a:r>
              <a:rPr lang="en-US" sz="1000">
                <a:solidFill>
                  <a:srgbClr val="2D3B45"/>
                </a:solidFill>
                <a:ea typeface="Calibri"/>
                <a:sym typeface="Calibri"/>
              </a:rPr>
              <a:t>Students think it is undesirable to scroll left and right continuously to read the answers, they would rather prefer to have more lines of answers without needing to scroll left and right (i.e. they want word wrap feature)</a:t>
            </a:r>
            <a:endParaRPr lang="en-US" sz="1000">
              <a:solidFill>
                <a:srgbClr val="2D3B45"/>
              </a:solidFill>
              <a:ea typeface="Calibri"/>
            </a:endParaRPr>
          </a:p>
          <a:p>
            <a:pPr marL="171450" indent="-171450">
              <a:buFont typeface="Calibri"/>
              <a:buChar char="-"/>
            </a:pPr>
            <a:r>
              <a:rPr lang="en-US" sz="1000">
                <a:solidFill>
                  <a:srgbClr val="2D3B45"/>
                </a:solidFill>
                <a:ea typeface="Calibri"/>
                <a:sym typeface="Calibri"/>
              </a:rPr>
              <a:t>Some students prefer GUI while others don’t mind</a:t>
            </a:r>
            <a:endParaRPr lang="en-US" sz="1000">
              <a:solidFill>
                <a:srgbClr val="2D3B45"/>
              </a:solidFill>
              <a:ea typeface="Calibri"/>
            </a:endParaRPr>
          </a:p>
          <a:p>
            <a:pPr marL="171450" indent="-171450">
              <a:buFont typeface="Calibri"/>
              <a:buChar char="-"/>
            </a:pPr>
            <a:r>
              <a:rPr lang="en-US" sz="1000">
                <a:solidFill>
                  <a:srgbClr val="2D3B45"/>
                </a:solidFill>
                <a:ea typeface="Calibri"/>
                <a:sym typeface="Calibri"/>
              </a:rPr>
              <a:t>Students prefer deep blue background with white text font (He don't want too colorful interface, since this is distracting; one to two colors enough)</a:t>
            </a:r>
          </a:p>
          <a:p>
            <a:pPr marL="171450" indent="-171450">
              <a:buFont typeface="Calibri"/>
              <a:buChar char="-"/>
            </a:pPr>
            <a:r>
              <a:rPr lang="en-US" sz="1000">
                <a:solidFill>
                  <a:srgbClr val="2D3B45"/>
                </a:solidFill>
                <a:ea typeface="Calibri"/>
                <a:sym typeface="Calibri"/>
              </a:rPr>
              <a:t>Students suggest when they have any more things don't understand in the given answer, he prefer to have some more materials based on those small details he doesn't understand</a:t>
            </a:r>
            <a:endParaRPr lang="en-US" sz="1000">
              <a:solidFill>
                <a:srgbClr val="2D3B45"/>
              </a:solidFill>
            </a:endParaRPr>
          </a:p>
          <a:p>
            <a:pPr marL="171450" indent="-171450">
              <a:buFont typeface="Calibri"/>
              <a:buChar char="-"/>
            </a:pPr>
            <a:r>
              <a:rPr lang="en-US" altLang="zh-HK" sz="1000">
                <a:solidFill>
                  <a:srgbClr val="2D3B45"/>
                </a:solidFill>
              </a:rPr>
              <a:t>Students think that some of our subchapters are not fine enough, they can be further broken into more sub-subchapters</a:t>
            </a:r>
          </a:p>
          <a:p>
            <a:pPr marL="171450" indent="-171450">
              <a:buFont typeface="Calibri"/>
              <a:buChar char="-"/>
            </a:pPr>
            <a:r>
              <a:rPr lang="en-US" sz="1000">
                <a:solidFill>
                  <a:srgbClr val="2D3B45"/>
                </a:solidFill>
              </a:rPr>
              <a:t>Students think that the prompt "If your question do not show here, type AI..., type back to return to</a:t>
            </a:r>
            <a:r>
              <a:rPr lang="en-US" altLang="zh-HK" sz="1000">
                <a:solidFill>
                  <a:srgbClr val="2D3B45"/>
                </a:solidFill>
              </a:rPr>
              <a:t> </a:t>
            </a:r>
            <a:r>
              <a:rPr lang="en-US" sz="1000">
                <a:solidFill>
                  <a:srgbClr val="2D3B45"/>
                </a:solidFill>
              </a:rPr>
              <a:t>previous page" should be placed every time after something enter into the input textbox</a:t>
            </a:r>
          </a:p>
          <a:p>
            <a:pPr marL="171450" indent="-171450">
              <a:buFont typeface="Calibri"/>
              <a:buChar char="-"/>
            </a:pPr>
            <a:r>
              <a:rPr lang="en-US" altLang="zh-HK" sz="1000">
                <a:solidFill>
                  <a:srgbClr val="2D3B45"/>
                </a:solidFill>
              </a:rPr>
              <a:t>Students</a:t>
            </a:r>
            <a:r>
              <a:rPr lang="en-US" sz="1000">
                <a:solidFill>
                  <a:srgbClr val="2D3B45"/>
                </a:solidFill>
              </a:rPr>
              <a:t> implicitly</a:t>
            </a:r>
            <a:r>
              <a:rPr lang="en-US" altLang="zh-HK" sz="1000">
                <a:solidFill>
                  <a:srgbClr val="2D3B45"/>
                </a:solidFill>
              </a:rPr>
              <a:t> mention</a:t>
            </a:r>
            <a:r>
              <a:rPr lang="en-US" sz="1000">
                <a:solidFill>
                  <a:srgbClr val="2D3B45"/>
                </a:solidFill>
              </a:rPr>
              <a:t> the</a:t>
            </a:r>
            <a:r>
              <a:rPr lang="en-US" altLang="zh-HK" sz="1000">
                <a:solidFill>
                  <a:srgbClr val="2D3B45"/>
                </a:solidFill>
              </a:rPr>
              <a:t> number</a:t>
            </a:r>
            <a:r>
              <a:rPr lang="en-US" sz="1000">
                <a:solidFill>
                  <a:srgbClr val="2D3B45"/>
                </a:solidFill>
              </a:rPr>
              <a:t> of</a:t>
            </a:r>
            <a:r>
              <a:rPr lang="en-US" altLang="zh-HK" sz="1000">
                <a:solidFill>
                  <a:srgbClr val="2D3B45"/>
                </a:solidFill>
              </a:rPr>
              <a:t> </a:t>
            </a:r>
            <a:r>
              <a:rPr lang="en-US" sz="1000">
                <a:solidFill>
                  <a:srgbClr val="2D3B45"/>
                </a:solidFill>
              </a:rPr>
              <a:t>examples provided in </a:t>
            </a:r>
            <a:r>
              <a:rPr lang="en-US" altLang="zh-HK" sz="1000">
                <a:solidFill>
                  <a:srgbClr val="2D3B45"/>
                </a:solidFill>
              </a:rPr>
              <a:t>the</a:t>
            </a:r>
            <a:r>
              <a:rPr lang="en-US" sz="1000">
                <a:solidFill>
                  <a:srgbClr val="2D3B45"/>
                </a:solidFill>
              </a:rPr>
              <a:t> answer section</a:t>
            </a:r>
            <a:r>
              <a:rPr lang="en-US" altLang="zh-HK" sz="1000">
                <a:solidFill>
                  <a:srgbClr val="2D3B45"/>
                </a:solidFill>
              </a:rPr>
              <a:t> </a:t>
            </a:r>
            <a:r>
              <a:rPr lang="en-US" sz="1000">
                <a:solidFill>
                  <a:srgbClr val="2D3B45"/>
                </a:solidFill>
              </a:rPr>
              <a:t>is too few</a:t>
            </a:r>
          </a:p>
          <a:p>
            <a:pPr marL="171450" indent="-171450">
              <a:buFont typeface="Calibri"/>
              <a:buChar char="-"/>
            </a:pPr>
            <a:endParaRPr lang="en-US" altLang="zh-HK" sz="1000">
              <a:solidFill>
                <a:srgbClr val="2D3B45"/>
              </a:solidFill>
            </a:endParaRPr>
          </a:p>
          <a:p>
            <a:endParaRPr lang="zh-HK" altLang="en-US" sz="1100">
              <a:solidFill>
                <a:srgbClr val="2D3B45"/>
              </a:solidFill>
              <a:latin typeface="Calibri"/>
              <a:cs typeface="Calibri"/>
            </a:endParaRPr>
          </a:p>
        </p:txBody>
      </p:sp>
      <p:sp>
        <p:nvSpPr>
          <p:cNvPr id="6" name="Google Shape;847;p83">
            <a:extLst>
              <a:ext uri="{FF2B5EF4-FFF2-40B4-BE49-F238E27FC236}">
                <a16:creationId xmlns:a16="http://schemas.microsoft.com/office/drawing/2014/main" id="{362409F3-1CB6-9C01-A83B-96B1C20D0F1F}"/>
              </a:ext>
            </a:extLst>
          </p:cNvPr>
          <p:cNvSpPr txBox="1"/>
          <p:nvPr/>
        </p:nvSpPr>
        <p:spPr>
          <a:xfrm>
            <a:off x="247835" y="1228116"/>
            <a:ext cx="8811000" cy="369302"/>
          </a:xfrm>
          <a:prstGeom prst="rect">
            <a:avLst/>
          </a:prstGeom>
          <a:noFill/>
          <a:ln>
            <a:noFill/>
          </a:ln>
        </p:spPr>
        <p:txBody>
          <a:bodyPr spcFirstLastPara="1" wrap="square" lIns="91425" tIns="91425" rIns="91425" bIns="91425" anchor="t" anchorCtr="0">
            <a:spAutoFit/>
          </a:bodyPr>
          <a:lstStyle/>
          <a:p>
            <a:r>
              <a:rPr lang="en-US" altLang="zh-HK" sz="1200">
                <a:solidFill>
                  <a:srgbClr val="C00000"/>
                </a:solidFill>
                <a:latin typeface="Calibri"/>
                <a:ea typeface="Calibri"/>
                <a:cs typeface="Calibri"/>
                <a:sym typeface="Calibri"/>
              </a:rPr>
              <a:t>What didn't work in detail:</a:t>
            </a:r>
            <a:endParaRPr lang="en-US" sz="1200">
              <a:solidFill>
                <a:srgbClr val="C00000"/>
              </a:solidFill>
              <a:latin typeface="Calibri"/>
              <a:ea typeface="Calibri"/>
              <a:cs typeface="Calibri"/>
            </a:endParaRPr>
          </a:p>
        </p:txBody>
      </p:sp>
    </p:spTree>
    <p:extLst>
      <p:ext uri="{BB962C8B-B14F-4D97-AF65-F5344CB8AC3E}">
        <p14:creationId xmlns:p14="http://schemas.microsoft.com/office/powerpoint/2010/main" val="1350194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83"/>
          <p:cNvSpPr/>
          <p:nvPr/>
        </p:nvSpPr>
        <p:spPr>
          <a:xfrm>
            <a:off x="245950" y="1210150"/>
            <a:ext cx="8729400" cy="38166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45" name="Google Shape;845;p83"/>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46" name="Google Shape;846;p83"/>
          <p:cNvSpPr txBox="1"/>
          <p:nvPr/>
        </p:nvSpPr>
        <p:spPr>
          <a:xfrm>
            <a:off x="206199" y="353500"/>
            <a:ext cx="57258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4: Reflection</a:t>
            </a:r>
            <a:endParaRPr sz="1200" b="1">
              <a:solidFill>
                <a:schemeClr val="lt1"/>
              </a:solidFill>
            </a:endParaRPr>
          </a:p>
        </p:txBody>
      </p:sp>
      <p:sp>
        <p:nvSpPr>
          <p:cNvPr id="847" name="Google Shape;847;p83"/>
          <p:cNvSpPr txBox="1"/>
          <p:nvPr/>
        </p:nvSpPr>
        <p:spPr>
          <a:xfrm>
            <a:off x="130000" y="703750"/>
            <a:ext cx="8811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2D3B45"/>
                </a:solidFill>
                <a:latin typeface="Calibri"/>
                <a:ea typeface="Calibri"/>
                <a:cs typeface="Calibri"/>
                <a:sym typeface="Calibri"/>
              </a:rPr>
              <a:t>What feedback did you get from your users? What did you learn about your first prototype? Which parts work and which parts don’t work? And what’s your plan for your next prototype? Fill the matrix of test findings. </a:t>
            </a:r>
            <a:endParaRPr sz="1100">
              <a:solidFill>
                <a:srgbClr val="2D3B45"/>
              </a:solidFill>
              <a:latin typeface="Calibri"/>
              <a:ea typeface="Calibri"/>
              <a:cs typeface="Calibri"/>
              <a:sym typeface="Calibri"/>
            </a:endParaRPr>
          </a:p>
        </p:txBody>
      </p:sp>
      <p:sp>
        <p:nvSpPr>
          <p:cNvPr id="3" name="Google Shape;817;p80">
            <a:extLst>
              <a:ext uri="{FF2B5EF4-FFF2-40B4-BE49-F238E27FC236}">
                <a16:creationId xmlns:a16="http://schemas.microsoft.com/office/drawing/2014/main" id="{F37F8D19-6591-AF5F-D57B-68DE5717031B}"/>
              </a:ext>
            </a:extLst>
          </p:cNvPr>
          <p:cNvSpPr txBox="1"/>
          <p:nvPr/>
        </p:nvSpPr>
        <p:spPr>
          <a:xfrm>
            <a:off x="308201" y="1681708"/>
            <a:ext cx="8605862" cy="1277242"/>
          </a:xfrm>
          <a:prstGeom prst="rect">
            <a:avLst/>
          </a:prstGeom>
          <a:noFill/>
          <a:ln>
            <a:noFill/>
          </a:ln>
        </p:spPr>
        <p:txBody>
          <a:bodyPr spcFirstLastPara="1" wrap="square" lIns="91425" tIns="91425" rIns="91425" bIns="91425" anchor="t" anchorCtr="0">
            <a:spAutoFit/>
          </a:bodyPr>
          <a:lstStyle/>
          <a:p>
            <a:pPr marL="171450" indent="-171450">
              <a:buFont typeface="Calibri"/>
              <a:buChar char="-"/>
            </a:pPr>
            <a:r>
              <a:rPr lang="en-US" altLang="zh-HK" sz="1000">
                <a:solidFill>
                  <a:srgbClr val="2D3B45"/>
                </a:solidFill>
                <a:ea typeface="Calibri"/>
                <a:sym typeface="Calibri"/>
              </a:rPr>
              <a:t>Using</a:t>
            </a:r>
            <a:r>
              <a:rPr lang="en-US" altLang="zh-HK" sz="1000">
                <a:solidFill>
                  <a:srgbClr val="2D3B45"/>
                </a:solidFill>
                <a:ea typeface="Calibri"/>
              </a:rPr>
              <a:t> GUI </a:t>
            </a:r>
            <a:r>
              <a:rPr lang="en-US" altLang="zh-HK" sz="1000">
                <a:solidFill>
                  <a:srgbClr val="2D3B45"/>
                </a:solidFill>
                <a:ea typeface="Calibri"/>
                <a:sym typeface="Calibri"/>
              </a:rPr>
              <a:t>to make the process intuitive and user-friendly</a:t>
            </a:r>
            <a:endParaRPr lang="en-US" altLang="zh-HK" sz="1000">
              <a:solidFill>
                <a:srgbClr val="2D3B45"/>
              </a:solidFill>
              <a:ea typeface="Calibri"/>
            </a:endParaRPr>
          </a:p>
          <a:p>
            <a:pPr marL="171450" indent="-171450">
              <a:buFont typeface="Calibri"/>
              <a:buChar char="-"/>
            </a:pPr>
            <a:r>
              <a:rPr lang="en-US" sz="1000">
                <a:solidFill>
                  <a:srgbClr val="2D3B45"/>
                </a:solidFill>
                <a:ea typeface="Calibri"/>
                <a:sym typeface="Calibri"/>
              </a:rPr>
              <a:t>Improvement in user journey to avoid duplicated actions</a:t>
            </a:r>
            <a:endParaRPr lang="en-US" sz="1000">
              <a:solidFill>
                <a:srgbClr val="2D3B45"/>
              </a:solidFill>
              <a:ea typeface="Calibri"/>
            </a:endParaRPr>
          </a:p>
          <a:p>
            <a:pPr marL="171450" indent="-171450">
              <a:buFont typeface="Calibri"/>
              <a:buChar char="-"/>
            </a:pPr>
            <a:r>
              <a:rPr lang="en-US" sz="1000">
                <a:solidFill>
                  <a:srgbClr val="2D3B45"/>
                </a:solidFill>
                <a:ea typeface="Calibri"/>
                <a:sym typeface="Calibri"/>
              </a:rPr>
              <a:t>Consider users in PC, phones and tablets</a:t>
            </a:r>
            <a:endParaRPr lang="en-US" sz="1000">
              <a:solidFill>
                <a:srgbClr val="2D3B45"/>
              </a:solidFill>
            </a:endParaRPr>
          </a:p>
          <a:p>
            <a:pPr marL="171450" indent="-171450">
              <a:buFont typeface="Calibri"/>
              <a:buChar char="-"/>
            </a:pPr>
            <a:r>
              <a:rPr lang="en-US" sz="1000">
                <a:solidFill>
                  <a:srgbClr val="2D3B45"/>
                </a:solidFill>
              </a:rPr>
              <a:t>Allow direct access of FAQ without using </a:t>
            </a:r>
            <a:r>
              <a:rPr lang="en-US" sz="1000" err="1">
                <a:solidFill>
                  <a:srgbClr val="2D3B45"/>
                </a:solidFill>
              </a:rPr>
              <a:t>GenAI</a:t>
            </a:r>
          </a:p>
          <a:p>
            <a:pPr marL="171450" indent="-171450">
              <a:buFont typeface="Calibri"/>
              <a:buChar char="-"/>
            </a:pPr>
            <a:endParaRPr lang="en-US" sz="1000">
              <a:solidFill>
                <a:srgbClr val="2D3B45"/>
              </a:solidFill>
            </a:endParaRPr>
          </a:p>
          <a:p>
            <a:pPr marL="171450" indent="-171450">
              <a:buFont typeface="Calibri"/>
              <a:buChar char="-"/>
            </a:pPr>
            <a:endParaRPr lang="en-US" altLang="zh-HK" sz="1000">
              <a:solidFill>
                <a:srgbClr val="2D3B45"/>
              </a:solidFill>
              <a:ea typeface="Calibri"/>
            </a:endParaRPr>
          </a:p>
          <a:p>
            <a:endParaRPr lang="zh-HK" altLang="en-US" sz="1100">
              <a:solidFill>
                <a:srgbClr val="2D3B45"/>
              </a:solidFill>
              <a:latin typeface="Calibri"/>
              <a:cs typeface="Calibri"/>
            </a:endParaRPr>
          </a:p>
        </p:txBody>
      </p:sp>
      <p:sp>
        <p:nvSpPr>
          <p:cNvPr id="6" name="Google Shape;847;p83">
            <a:extLst>
              <a:ext uri="{FF2B5EF4-FFF2-40B4-BE49-F238E27FC236}">
                <a16:creationId xmlns:a16="http://schemas.microsoft.com/office/drawing/2014/main" id="{362409F3-1CB6-9C01-A83B-96B1C20D0F1F}"/>
              </a:ext>
            </a:extLst>
          </p:cNvPr>
          <p:cNvSpPr txBox="1"/>
          <p:nvPr/>
        </p:nvSpPr>
        <p:spPr>
          <a:xfrm>
            <a:off x="247835" y="1228116"/>
            <a:ext cx="8811000" cy="369302"/>
          </a:xfrm>
          <a:prstGeom prst="rect">
            <a:avLst/>
          </a:prstGeom>
          <a:noFill/>
          <a:ln>
            <a:noFill/>
          </a:ln>
        </p:spPr>
        <p:txBody>
          <a:bodyPr spcFirstLastPara="1" wrap="square" lIns="91425" tIns="91425" rIns="91425" bIns="91425" anchor="t" anchorCtr="0">
            <a:spAutoFit/>
          </a:bodyPr>
          <a:lstStyle/>
          <a:p>
            <a:r>
              <a:rPr lang="en-US" altLang="zh-HK" sz="1200">
                <a:solidFill>
                  <a:srgbClr val="0070C0"/>
                </a:solidFill>
                <a:latin typeface="Calibri"/>
                <a:ea typeface="Calibri"/>
                <a:cs typeface="Calibri"/>
                <a:sym typeface="Calibri"/>
              </a:rPr>
              <a:t>New Ideas in detail</a:t>
            </a:r>
            <a:endParaRPr lang="en-US" sz="1200">
              <a:solidFill>
                <a:srgbClr val="0070C0"/>
              </a:solidFill>
              <a:latin typeface="Calibri"/>
              <a:ea typeface="Calibri"/>
              <a:cs typeface="Calibri"/>
            </a:endParaRPr>
          </a:p>
        </p:txBody>
      </p:sp>
    </p:spTree>
    <p:extLst>
      <p:ext uri="{BB962C8B-B14F-4D97-AF65-F5344CB8AC3E}">
        <p14:creationId xmlns:p14="http://schemas.microsoft.com/office/powerpoint/2010/main" val="136400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83"/>
          <p:cNvSpPr/>
          <p:nvPr/>
        </p:nvSpPr>
        <p:spPr>
          <a:xfrm>
            <a:off x="245950" y="1210150"/>
            <a:ext cx="8729400" cy="38166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45" name="Google Shape;845;p83"/>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46" name="Google Shape;846;p83"/>
          <p:cNvSpPr txBox="1"/>
          <p:nvPr/>
        </p:nvSpPr>
        <p:spPr>
          <a:xfrm>
            <a:off x="206199" y="353500"/>
            <a:ext cx="57258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4: Reflection</a:t>
            </a:r>
            <a:endParaRPr sz="1200" b="1">
              <a:solidFill>
                <a:schemeClr val="lt1"/>
              </a:solidFill>
            </a:endParaRPr>
          </a:p>
        </p:txBody>
      </p:sp>
      <p:sp>
        <p:nvSpPr>
          <p:cNvPr id="847" name="Google Shape;847;p83"/>
          <p:cNvSpPr txBox="1"/>
          <p:nvPr/>
        </p:nvSpPr>
        <p:spPr>
          <a:xfrm>
            <a:off x="130000" y="703750"/>
            <a:ext cx="8811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2D3B45"/>
                </a:solidFill>
                <a:latin typeface="Calibri"/>
                <a:ea typeface="Calibri"/>
                <a:cs typeface="Calibri"/>
                <a:sym typeface="Calibri"/>
              </a:rPr>
              <a:t>What feedback did you get from your users? What did you learn about your first prototype? Which parts work and which parts don’t work? And what’s your plan for your next prototype? Fill the matrix of test findings. </a:t>
            </a:r>
            <a:endParaRPr sz="1100">
              <a:solidFill>
                <a:srgbClr val="2D3B45"/>
              </a:solidFill>
              <a:latin typeface="Calibri"/>
              <a:ea typeface="Calibri"/>
              <a:cs typeface="Calibri"/>
              <a:sym typeface="Calibri"/>
            </a:endParaRPr>
          </a:p>
        </p:txBody>
      </p:sp>
      <p:sp>
        <p:nvSpPr>
          <p:cNvPr id="3" name="Google Shape;817;p80">
            <a:extLst>
              <a:ext uri="{FF2B5EF4-FFF2-40B4-BE49-F238E27FC236}">
                <a16:creationId xmlns:a16="http://schemas.microsoft.com/office/drawing/2014/main" id="{F37F8D19-6591-AF5F-D57B-68DE5717031B}"/>
              </a:ext>
            </a:extLst>
          </p:cNvPr>
          <p:cNvSpPr txBox="1"/>
          <p:nvPr/>
        </p:nvSpPr>
        <p:spPr>
          <a:xfrm>
            <a:off x="308201" y="1681708"/>
            <a:ext cx="8605862" cy="2970014"/>
          </a:xfrm>
          <a:prstGeom prst="rect">
            <a:avLst/>
          </a:prstGeom>
          <a:noFill/>
          <a:ln>
            <a:noFill/>
          </a:ln>
        </p:spPr>
        <p:txBody>
          <a:bodyPr spcFirstLastPara="1" wrap="square" lIns="91425" tIns="91425" rIns="91425" bIns="91425" anchor="t" anchorCtr="0">
            <a:spAutoFit/>
          </a:bodyPr>
          <a:lstStyle/>
          <a:p>
            <a:pPr marL="171450" indent="-171450">
              <a:buFont typeface="Calibri"/>
              <a:buChar char="-"/>
            </a:pPr>
            <a:endParaRPr lang="en-US" altLang="zh-HK" sz="1000">
              <a:solidFill>
                <a:srgbClr val="2D3B45"/>
              </a:solidFill>
              <a:ea typeface="Calibri"/>
              <a:sym typeface="Calibri"/>
            </a:endParaRPr>
          </a:p>
          <a:p>
            <a:pPr marL="171450" indent="-171450">
              <a:buFont typeface="Calibri"/>
              <a:buChar char="-"/>
            </a:pPr>
            <a:r>
              <a:rPr lang="en-US" sz="1000">
                <a:solidFill>
                  <a:srgbClr val="2D3B45"/>
                </a:solidFill>
                <a:ea typeface="Calibri"/>
                <a:sym typeface="Calibri"/>
              </a:rPr>
              <a:t>The typesetting (i.e. the location and arrangement of the output text) of the prototype 1 is not good enough. Can we make the typesetting better? (e.g. The students need to scroll left and right to view the answers in the FAQ lists, which is inconvenient to them)</a:t>
            </a:r>
            <a:endParaRPr lang="en-US" sz="1000">
              <a:solidFill>
                <a:srgbClr val="2D3B45"/>
              </a:solidFill>
              <a:ea typeface="Calibri"/>
            </a:endParaRPr>
          </a:p>
          <a:p>
            <a:pPr marL="171450" indent="-171450">
              <a:buFont typeface="Calibri"/>
              <a:buChar char="-"/>
            </a:pPr>
            <a:r>
              <a:rPr lang="en-US" sz="1000">
                <a:solidFill>
                  <a:srgbClr val="2D3B45"/>
                </a:solidFill>
                <a:ea typeface="Calibri"/>
                <a:sym typeface="Calibri"/>
              </a:rPr>
              <a:t>The words are too compact and small, which makes the interface too crowded. Can we make it more comfortable to see?</a:t>
            </a:r>
            <a:endParaRPr lang="en-US" sz="1000">
              <a:solidFill>
                <a:srgbClr val="2D3B45"/>
              </a:solidFill>
              <a:ea typeface="Calibri"/>
            </a:endParaRPr>
          </a:p>
          <a:p>
            <a:pPr marL="171450" indent="-171450">
              <a:buFont typeface="Calibri"/>
              <a:buChar char="-"/>
            </a:pPr>
            <a:r>
              <a:rPr lang="en-US" sz="1000">
                <a:solidFill>
                  <a:srgbClr val="2D3B45"/>
                </a:solidFill>
                <a:ea typeface="Calibri"/>
                <a:sym typeface="Calibri"/>
              </a:rPr>
              <a:t>The flow of our prototype seems not the best in the current stage, e.g. the students need to retype the class name and then choose the corresponding chapter number, if they want to get the answer from another question of the same chapter, can we improve that?</a:t>
            </a:r>
            <a:endParaRPr lang="en-US" sz="1000">
              <a:solidFill>
                <a:srgbClr val="2D3B45"/>
              </a:solidFill>
            </a:endParaRPr>
          </a:p>
          <a:p>
            <a:pPr marL="171450" indent="-171450">
              <a:buFont typeface="Calibri"/>
              <a:buChar char="-"/>
            </a:pPr>
            <a:r>
              <a:rPr lang="en-US" sz="1000">
                <a:solidFill>
                  <a:srgbClr val="2D3B45"/>
                </a:solidFill>
              </a:rPr>
              <a:t>The division of each chapter is not small enough, can we divide it into finer and smaller sub-chapters?</a:t>
            </a:r>
          </a:p>
          <a:p>
            <a:pPr marL="171450" indent="-171450">
              <a:buFont typeface="Calibri"/>
              <a:buChar char="-"/>
            </a:pPr>
            <a:r>
              <a:rPr lang="en-US" sz="1000">
                <a:solidFill>
                  <a:srgbClr val="2D3B45"/>
                </a:solidFill>
              </a:rPr>
              <a:t>This student wants a graphical user interface (GUI) of this interface as well. Can we make a GUI of this prototype?</a:t>
            </a:r>
            <a:endParaRPr lang="en-US"/>
          </a:p>
          <a:p>
            <a:pPr marL="171450" indent="-171450">
              <a:buFont typeface="Calibri"/>
              <a:buChar char="-"/>
            </a:pPr>
            <a:r>
              <a:rPr lang="en-US" sz="1000">
                <a:solidFill>
                  <a:srgbClr val="2D3B45"/>
                </a:solidFill>
                <a:ea typeface="Calibri"/>
              </a:rPr>
              <a:t>The flow of our prototype seems not the best in the current stage, e.g. the students need to retype the class name and then choose the corresponding chapter number, if they want to get the answer from another question of the same chapter, can we improve that?</a:t>
            </a:r>
          </a:p>
          <a:p>
            <a:pPr marL="171450" indent="-171450">
              <a:buFont typeface="Calibri"/>
              <a:buChar char="-"/>
            </a:pPr>
            <a:r>
              <a:rPr lang="en-US" sz="1000">
                <a:solidFill>
                  <a:srgbClr val="2D3B45"/>
                </a:solidFill>
                <a:ea typeface="Calibri"/>
              </a:rPr>
              <a:t>The student wants to have the AI (including the input textbox and the output from the AI) embedded in our prototype (i.e. the Python code, not a new windows), can we do that?</a:t>
            </a:r>
          </a:p>
          <a:p>
            <a:pPr marL="171450" indent="-171450">
              <a:buFont typeface="Calibri"/>
              <a:buChar char="-"/>
            </a:pPr>
            <a:r>
              <a:rPr lang="en-US" sz="1000">
                <a:solidFill>
                  <a:srgbClr val="2D3B45"/>
                </a:solidFill>
                <a:ea typeface="Calibri"/>
              </a:rPr>
              <a:t>The typesetting (i.e. the location and arrangement of the output text) of the prototype 1 is not good enough. Can we make the typesetting better? (e.g. The students need to scroll left and right to view the answers in the FAQ lists, which is inconvenient to them)</a:t>
            </a:r>
          </a:p>
          <a:p>
            <a:pPr marL="171450" indent="-171450">
              <a:buFont typeface="Calibri"/>
              <a:buChar char="-"/>
            </a:pPr>
            <a:r>
              <a:rPr lang="en-US" sz="1000">
                <a:solidFill>
                  <a:srgbClr val="2D3B45"/>
                </a:solidFill>
                <a:ea typeface="Calibri"/>
              </a:rPr>
              <a:t>The font size seems not big enough, can we modify the prototype so that the font can be bigger</a:t>
            </a:r>
          </a:p>
          <a:p>
            <a:pPr marL="171450" indent="-171450">
              <a:buFont typeface="Calibri"/>
              <a:buChar char="-"/>
            </a:pPr>
            <a:endParaRPr lang="en-US" sz="1000">
              <a:solidFill>
                <a:srgbClr val="2D3B45"/>
              </a:solidFill>
              <a:ea typeface="Calibri"/>
            </a:endParaRPr>
          </a:p>
          <a:p>
            <a:pPr marL="171450" indent="-171450">
              <a:buFont typeface="Calibri"/>
              <a:buChar char="-"/>
            </a:pPr>
            <a:endParaRPr lang="en-US" altLang="zh-HK" sz="1000">
              <a:solidFill>
                <a:srgbClr val="2D3B45"/>
              </a:solidFill>
              <a:ea typeface="Calibri"/>
            </a:endParaRPr>
          </a:p>
          <a:p>
            <a:endParaRPr lang="zh-HK" altLang="en-US" sz="1100">
              <a:solidFill>
                <a:srgbClr val="2D3B45"/>
              </a:solidFill>
              <a:latin typeface="Calibri"/>
              <a:cs typeface="Calibri"/>
            </a:endParaRPr>
          </a:p>
        </p:txBody>
      </p:sp>
      <p:sp>
        <p:nvSpPr>
          <p:cNvPr id="6" name="Google Shape;847;p83">
            <a:extLst>
              <a:ext uri="{FF2B5EF4-FFF2-40B4-BE49-F238E27FC236}">
                <a16:creationId xmlns:a16="http://schemas.microsoft.com/office/drawing/2014/main" id="{362409F3-1CB6-9C01-A83B-96B1C20D0F1F}"/>
              </a:ext>
            </a:extLst>
          </p:cNvPr>
          <p:cNvSpPr txBox="1"/>
          <p:nvPr/>
        </p:nvSpPr>
        <p:spPr>
          <a:xfrm>
            <a:off x="247835" y="1228116"/>
            <a:ext cx="8811000" cy="369302"/>
          </a:xfrm>
          <a:prstGeom prst="rect">
            <a:avLst/>
          </a:prstGeom>
          <a:noFill/>
          <a:ln>
            <a:noFill/>
          </a:ln>
        </p:spPr>
        <p:txBody>
          <a:bodyPr spcFirstLastPara="1" wrap="square" lIns="91425" tIns="91425" rIns="91425" bIns="91425" anchor="t" anchorCtr="0">
            <a:spAutoFit/>
          </a:bodyPr>
          <a:lstStyle/>
          <a:p>
            <a:r>
              <a:rPr lang="en-US" altLang="zh-HK" sz="1200">
                <a:solidFill>
                  <a:srgbClr val="FFC000"/>
                </a:solidFill>
                <a:latin typeface="Calibri"/>
                <a:ea typeface="Calibri"/>
                <a:cs typeface="Calibri"/>
                <a:sym typeface="Calibri"/>
              </a:rPr>
              <a:t>New Questions in detail</a:t>
            </a:r>
            <a:endParaRPr lang="en-US" sz="1200">
              <a:solidFill>
                <a:srgbClr val="FFC000"/>
              </a:solidFill>
              <a:latin typeface="Calibri"/>
              <a:ea typeface="Calibri"/>
              <a:cs typeface="Calibri"/>
            </a:endParaRPr>
          </a:p>
        </p:txBody>
      </p:sp>
    </p:spTree>
    <p:extLst>
      <p:ext uri="{BB962C8B-B14F-4D97-AF65-F5344CB8AC3E}">
        <p14:creationId xmlns:p14="http://schemas.microsoft.com/office/powerpoint/2010/main" val="573792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83"/>
          <p:cNvSpPr/>
          <p:nvPr/>
        </p:nvSpPr>
        <p:spPr>
          <a:xfrm>
            <a:off x="245950" y="1210150"/>
            <a:ext cx="8729400" cy="38166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45" name="Google Shape;845;p83"/>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46" name="Google Shape;846;p83"/>
          <p:cNvSpPr txBox="1"/>
          <p:nvPr/>
        </p:nvSpPr>
        <p:spPr>
          <a:xfrm>
            <a:off x="206199" y="353500"/>
            <a:ext cx="57258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4: Reflection</a:t>
            </a:r>
            <a:endParaRPr sz="1200" b="1">
              <a:solidFill>
                <a:schemeClr val="lt1"/>
              </a:solidFill>
            </a:endParaRPr>
          </a:p>
        </p:txBody>
      </p:sp>
      <p:sp>
        <p:nvSpPr>
          <p:cNvPr id="847" name="Google Shape;847;p83"/>
          <p:cNvSpPr txBox="1"/>
          <p:nvPr/>
        </p:nvSpPr>
        <p:spPr>
          <a:xfrm>
            <a:off x="130000" y="703750"/>
            <a:ext cx="8811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2D3B45"/>
                </a:solidFill>
                <a:latin typeface="Calibri"/>
                <a:ea typeface="Calibri"/>
                <a:cs typeface="Calibri"/>
                <a:sym typeface="Calibri"/>
              </a:rPr>
              <a:t>What feedback did you get from your users? What did you learn about your first prototype? Which parts work and which parts don’t work? And what’s your plan for your next prototype? Fill the matrix of test findings. </a:t>
            </a:r>
            <a:endParaRPr sz="1100">
              <a:solidFill>
                <a:srgbClr val="2D3B45"/>
              </a:solidFill>
              <a:latin typeface="Calibri"/>
              <a:ea typeface="Calibri"/>
              <a:cs typeface="Calibri"/>
              <a:sym typeface="Calibri"/>
            </a:endParaRPr>
          </a:p>
        </p:txBody>
      </p:sp>
      <p:sp>
        <p:nvSpPr>
          <p:cNvPr id="3" name="Google Shape;817;p80">
            <a:extLst>
              <a:ext uri="{FF2B5EF4-FFF2-40B4-BE49-F238E27FC236}">
                <a16:creationId xmlns:a16="http://schemas.microsoft.com/office/drawing/2014/main" id="{F37F8D19-6591-AF5F-D57B-68DE5717031B}"/>
              </a:ext>
            </a:extLst>
          </p:cNvPr>
          <p:cNvSpPr txBox="1"/>
          <p:nvPr/>
        </p:nvSpPr>
        <p:spPr>
          <a:xfrm>
            <a:off x="308201" y="1681708"/>
            <a:ext cx="8691978" cy="2354460"/>
          </a:xfrm>
          <a:prstGeom prst="rect">
            <a:avLst/>
          </a:prstGeom>
          <a:noFill/>
          <a:ln>
            <a:noFill/>
          </a:ln>
        </p:spPr>
        <p:txBody>
          <a:bodyPr spcFirstLastPara="1" wrap="square" lIns="91425" tIns="91425" rIns="91425" bIns="91425" anchor="t" anchorCtr="0">
            <a:spAutoFit/>
          </a:bodyPr>
          <a:lstStyle/>
          <a:p>
            <a:pPr marL="171450" indent="-171450">
              <a:buFont typeface="Calibri"/>
              <a:buChar char="-"/>
            </a:pPr>
            <a:r>
              <a:rPr lang="en-US" sz="1000">
                <a:solidFill>
                  <a:srgbClr val="2D3B45"/>
                </a:solidFill>
                <a:ea typeface="Calibri"/>
                <a:sym typeface="Calibri"/>
              </a:rPr>
              <a:t>The student wants to have more than one version of our prototype, one is for HKUST student and one is for teaching</a:t>
            </a:r>
            <a:r>
              <a:rPr lang="en-US" sz="1000">
                <a:solidFill>
                  <a:srgbClr val="2D3B45"/>
                </a:solidFill>
                <a:ea typeface="Calibri"/>
              </a:rPr>
              <a:t> assistants</a:t>
            </a:r>
            <a:r>
              <a:rPr lang="en-US" sz="1000">
                <a:solidFill>
                  <a:srgbClr val="2D3B45"/>
                </a:solidFill>
                <a:ea typeface="Calibri"/>
                <a:sym typeface="Calibri"/>
              </a:rPr>
              <a:t>.</a:t>
            </a:r>
            <a:r>
              <a:rPr lang="en-US" sz="1000">
                <a:solidFill>
                  <a:srgbClr val="2D3B45"/>
                </a:solidFill>
                <a:ea typeface="Calibri"/>
              </a:rPr>
              <a:t> </a:t>
            </a:r>
            <a:r>
              <a:rPr lang="en-US" sz="1000">
                <a:solidFill>
                  <a:srgbClr val="2D3B45"/>
                </a:solidFill>
                <a:ea typeface="Calibri"/>
                <a:sym typeface="Calibri"/>
              </a:rPr>
              <a:t>Can</a:t>
            </a:r>
            <a:r>
              <a:rPr lang="en-US" sz="1000">
                <a:solidFill>
                  <a:srgbClr val="2D3B45"/>
                </a:solidFill>
                <a:ea typeface="Calibri"/>
              </a:rPr>
              <a:t> </a:t>
            </a:r>
            <a:r>
              <a:rPr lang="en-US" sz="1000">
                <a:solidFill>
                  <a:srgbClr val="2D3B45"/>
                </a:solidFill>
                <a:ea typeface="Calibri"/>
                <a:sym typeface="Calibri"/>
              </a:rPr>
              <a:t>we</a:t>
            </a:r>
            <a:r>
              <a:rPr lang="en-US" sz="1000">
                <a:solidFill>
                  <a:srgbClr val="2D3B45"/>
                </a:solidFill>
                <a:ea typeface="Calibri"/>
              </a:rPr>
              <a:t> implement two versions of </a:t>
            </a:r>
            <a:r>
              <a:rPr lang="en-US" sz="1000">
                <a:solidFill>
                  <a:srgbClr val="2D3B45"/>
                </a:solidFill>
                <a:ea typeface="Calibri"/>
                <a:sym typeface="Calibri"/>
              </a:rPr>
              <a:t>the</a:t>
            </a:r>
            <a:r>
              <a:rPr lang="en-US" sz="1000">
                <a:solidFill>
                  <a:srgbClr val="2D3B45"/>
                </a:solidFill>
                <a:ea typeface="Calibri"/>
              </a:rPr>
              <a:t> prototype for different users </a:t>
            </a:r>
            <a:r>
              <a:rPr lang="en-US" sz="1000">
                <a:solidFill>
                  <a:srgbClr val="2D3B45"/>
                </a:solidFill>
                <a:ea typeface="Calibri"/>
                <a:sym typeface="Calibri"/>
              </a:rPr>
              <a:t>and</a:t>
            </a:r>
            <a:r>
              <a:rPr lang="en-US" sz="1000">
                <a:solidFill>
                  <a:srgbClr val="2D3B45"/>
                </a:solidFill>
                <a:ea typeface="Calibri"/>
              </a:rPr>
              <a:t> stakeholders?</a:t>
            </a:r>
            <a:endParaRPr lang="en-US" altLang="zh-HK" sz="1000">
              <a:solidFill>
                <a:srgbClr val="2D3B45"/>
              </a:solidFill>
              <a:ea typeface="Calibri"/>
            </a:endParaRPr>
          </a:p>
          <a:p>
            <a:pPr marL="171450" indent="-171450">
              <a:buFont typeface="Calibri"/>
              <a:buChar char="-"/>
            </a:pPr>
            <a:r>
              <a:rPr lang="en-US" sz="1000">
                <a:solidFill>
                  <a:srgbClr val="2D3B45"/>
                </a:solidFill>
              </a:rPr>
              <a:t>In case sometimes some parts of </a:t>
            </a:r>
            <a:r>
              <a:rPr lang="en-US" sz="1000">
                <a:solidFill>
                  <a:srgbClr val="2D3B45"/>
                </a:solidFill>
                <a:ea typeface="Calibri"/>
                <a:sym typeface="Calibri"/>
              </a:rPr>
              <a:t>the</a:t>
            </a:r>
            <a:r>
              <a:rPr lang="en-US" sz="1000">
                <a:solidFill>
                  <a:srgbClr val="2D3B45"/>
                </a:solidFill>
              </a:rPr>
              <a:t> </a:t>
            </a:r>
            <a:r>
              <a:rPr lang="en-US" sz="1000">
                <a:solidFill>
                  <a:srgbClr val="2D3B45"/>
                </a:solidFill>
                <a:ea typeface="Calibri"/>
                <a:sym typeface="Calibri"/>
              </a:rPr>
              <a:t>answers</a:t>
            </a:r>
            <a:r>
              <a:rPr lang="en-US" sz="1000">
                <a:solidFill>
                  <a:srgbClr val="2D3B45"/>
                </a:solidFill>
              </a:rPr>
              <a:t> of </a:t>
            </a:r>
            <a:r>
              <a:rPr lang="en-US" sz="1000">
                <a:solidFill>
                  <a:srgbClr val="2D3B45"/>
                </a:solidFill>
                <a:ea typeface="Calibri"/>
                <a:sym typeface="Calibri"/>
              </a:rPr>
              <a:t>the</a:t>
            </a:r>
            <a:r>
              <a:rPr lang="en-US" sz="1000">
                <a:solidFill>
                  <a:srgbClr val="2D3B45"/>
                </a:solidFill>
              </a:rPr>
              <a:t> </a:t>
            </a:r>
            <a:r>
              <a:rPr lang="en-US" sz="1000">
                <a:solidFill>
                  <a:srgbClr val="2D3B45"/>
                </a:solidFill>
                <a:ea typeface="Calibri"/>
                <a:sym typeface="Calibri"/>
              </a:rPr>
              <a:t>FAQ</a:t>
            </a:r>
            <a:r>
              <a:rPr lang="en-US" sz="1000">
                <a:solidFill>
                  <a:srgbClr val="2D3B45"/>
                </a:solidFill>
              </a:rPr>
              <a:t> </a:t>
            </a:r>
            <a:r>
              <a:rPr lang="en-US" sz="1000">
                <a:solidFill>
                  <a:srgbClr val="2D3B45"/>
                </a:solidFill>
                <a:ea typeface="Calibri"/>
                <a:sym typeface="Calibri"/>
              </a:rPr>
              <a:t>lists</a:t>
            </a:r>
            <a:r>
              <a:rPr lang="en-US" sz="1000">
                <a:solidFill>
                  <a:srgbClr val="2D3B45"/>
                </a:solidFill>
              </a:rPr>
              <a:t> may not be comprehensible for students</a:t>
            </a:r>
            <a:r>
              <a:rPr lang="en-US" sz="1000">
                <a:solidFill>
                  <a:srgbClr val="2D3B45"/>
                </a:solidFill>
                <a:ea typeface="Calibri"/>
                <a:sym typeface="Calibri"/>
              </a:rPr>
              <a:t>,</a:t>
            </a:r>
            <a:r>
              <a:rPr lang="en-US" sz="1000">
                <a:solidFill>
                  <a:srgbClr val="2D3B45"/>
                </a:solidFill>
              </a:rPr>
              <a:t> can </a:t>
            </a:r>
            <a:r>
              <a:rPr lang="en-US" sz="1000">
                <a:solidFill>
                  <a:srgbClr val="2D3B45"/>
                </a:solidFill>
                <a:ea typeface="Calibri"/>
                <a:sym typeface="Calibri"/>
              </a:rPr>
              <a:t>we include more detailed information or supporting</a:t>
            </a:r>
            <a:r>
              <a:rPr lang="en-US" sz="1000">
                <a:solidFill>
                  <a:srgbClr val="2D3B45"/>
                </a:solidFill>
                <a:ea typeface="Calibri"/>
              </a:rPr>
              <a:t> materials of those parts so that the students can fully understand those parts of the answer</a:t>
            </a:r>
            <a:r>
              <a:rPr lang="en-US" sz="1000">
                <a:solidFill>
                  <a:srgbClr val="2D3B45"/>
                </a:solidFill>
                <a:ea typeface="Calibri"/>
                <a:sym typeface="Calibri"/>
              </a:rPr>
              <a:t>?</a:t>
            </a:r>
            <a:endParaRPr lang="en-US" sz="1000">
              <a:solidFill>
                <a:srgbClr val="2D3B45"/>
              </a:solidFill>
              <a:ea typeface="Calibri"/>
            </a:endParaRPr>
          </a:p>
          <a:p>
            <a:pPr marL="171450" indent="-171450">
              <a:buFont typeface="Calibri"/>
              <a:buChar char="-"/>
            </a:pPr>
            <a:r>
              <a:rPr lang="en-US" sz="1000">
                <a:solidFill>
                  <a:srgbClr val="2D3B45"/>
                </a:solidFill>
                <a:ea typeface="Calibri"/>
              </a:rPr>
              <a:t>Can we include “more” options for users at </a:t>
            </a:r>
            <a:r>
              <a:rPr lang="en-US" sz="1000">
                <a:solidFill>
                  <a:srgbClr val="2D3B45"/>
                </a:solidFill>
                <a:ea typeface="Calibri"/>
                <a:sym typeface="Calibri"/>
              </a:rPr>
              <a:t>the</a:t>
            </a:r>
            <a:r>
              <a:rPr lang="en-US" sz="1000">
                <a:solidFill>
                  <a:srgbClr val="2D3B45"/>
                </a:solidFill>
                <a:ea typeface="Calibri"/>
              </a:rPr>
              <a:t> page showing </a:t>
            </a:r>
            <a:r>
              <a:rPr lang="en-US" sz="1000">
                <a:solidFill>
                  <a:srgbClr val="2D3B45"/>
                </a:solidFill>
                <a:ea typeface="Calibri"/>
                <a:sym typeface="Calibri"/>
              </a:rPr>
              <a:t>the</a:t>
            </a:r>
            <a:r>
              <a:rPr lang="en-US" sz="1000">
                <a:solidFill>
                  <a:srgbClr val="2D3B45"/>
                </a:solidFill>
                <a:ea typeface="Calibri"/>
              </a:rPr>
              <a:t> available FAQ questions list</a:t>
            </a:r>
            <a:r>
              <a:rPr lang="en-US" sz="1000">
                <a:solidFill>
                  <a:srgbClr val="2D3B45"/>
                </a:solidFill>
                <a:ea typeface="Calibri"/>
                <a:sym typeface="Calibri"/>
              </a:rPr>
              <a:t>,</a:t>
            </a:r>
            <a:r>
              <a:rPr lang="en-US" sz="1000">
                <a:solidFill>
                  <a:srgbClr val="2D3B45"/>
                </a:solidFill>
                <a:ea typeface="Calibri"/>
              </a:rPr>
              <a:t> so that </a:t>
            </a:r>
            <a:r>
              <a:rPr lang="en-US" sz="1000">
                <a:solidFill>
                  <a:srgbClr val="2D3B45"/>
                </a:solidFill>
                <a:ea typeface="Calibri"/>
                <a:sym typeface="Calibri"/>
              </a:rPr>
              <a:t>students</a:t>
            </a:r>
            <a:r>
              <a:rPr lang="en-US" sz="1000">
                <a:solidFill>
                  <a:srgbClr val="2D3B45"/>
                </a:solidFill>
                <a:ea typeface="Calibri"/>
              </a:rPr>
              <a:t> can view more FAQ questions in case </a:t>
            </a:r>
            <a:r>
              <a:rPr lang="en-US" sz="1000">
                <a:solidFill>
                  <a:srgbClr val="2D3B45"/>
                </a:solidFill>
                <a:ea typeface="Calibri"/>
                <a:sym typeface="Calibri"/>
              </a:rPr>
              <a:t>the</a:t>
            </a:r>
            <a:r>
              <a:rPr lang="en-US" sz="1000">
                <a:solidFill>
                  <a:srgbClr val="2D3B45"/>
                </a:solidFill>
                <a:ea typeface="Calibri"/>
              </a:rPr>
              <a:t> first few questions are not </a:t>
            </a:r>
            <a:r>
              <a:rPr lang="en-US" sz="1000">
                <a:solidFill>
                  <a:srgbClr val="2D3B45"/>
                </a:solidFill>
                <a:ea typeface="Calibri"/>
                <a:sym typeface="Calibri"/>
              </a:rPr>
              <a:t>the</a:t>
            </a:r>
            <a:r>
              <a:rPr lang="en-US" sz="1000">
                <a:solidFill>
                  <a:srgbClr val="2D3B45"/>
                </a:solidFill>
                <a:ea typeface="Calibri"/>
              </a:rPr>
              <a:t> one </a:t>
            </a:r>
            <a:r>
              <a:rPr lang="en-US" sz="1000">
                <a:solidFill>
                  <a:srgbClr val="2D3B45"/>
                </a:solidFill>
                <a:ea typeface="Calibri"/>
                <a:sym typeface="Calibri"/>
              </a:rPr>
              <a:t>they</a:t>
            </a:r>
            <a:r>
              <a:rPr lang="en-US" sz="1000">
                <a:solidFill>
                  <a:srgbClr val="2D3B45"/>
                </a:solidFill>
                <a:ea typeface="Calibri"/>
              </a:rPr>
              <a:t> </a:t>
            </a:r>
            <a:r>
              <a:rPr lang="en-US" sz="1000">
                <a:solidFill>
                  <a:srgbClr val="2D3B45"/>
                </a:solidFill>
                <a:ea typeface="Calibri"/>
                <a:sym typeface="Calibri"/>
              </a:rPr>
              <a:t>want to</a:t>
            </a:r>
            <a:r>
              <a:rPr lang="en-US" sz="1000">
                <a:solidFill>
                  <a:srgbClr val="2D3B45"/>
                </a:solidFill>
                <a:ea typeface="Calibri"/>
              </a:rPr>
              <a:t> ask</a:t>
            </a:r>
            <a:r>
              <a:rPr lang="en-US" sz="1000">
                <a:solidFill>
                  <a:srgbClr val="2D3B45"/>
                </a:solidFill>
                <a:ea typeface="Calibri"/>
                <a:sym typeface="Calibri"/>
              </a:rPr>
              <a:t>?</a:t>
            </a:r>
            <a:endParaRPr lang="en-US" sz="1000">
              <a:solidFill>
                <a:srgbClr val="2D3B45"/>
              </a:solidFill>
            </a:endParaRPr>
          </a:p>
          <a:p>
            <a:pPr marL="171450" indent="-171450">
              <a:buFont typeface="Calibri"/>
              <a:buChar char="-"/>
            </a:pPr>
            <a:r>
              <a:rPr lang="en-US" sz="1000">
                <a:solidFill>
                  <a:srgbClr val="2D3B45"/>
                </a:solidFill>
                <a:ea typeface="Calibri"/>
              </a:rPr>
              <a:t>Can </a:t>
            </a:r>
            <a:r>
              <a:rPr lang="en-US" sz="1000">
                <a:solidFill>
                  <a:srgbClr val="2D3B45"/>
                </a:solidFill>
              </a:rPr>
              <a:t>we include “more” for the </a:t>
            </a:r>
            <a:r>
              <a:rPr lang="en-US" sz="1000">
                <a:solidFill>
                  <a:srgbClr val="2D3B45"/>
                </a:solidFill>
                <a:ea typeface="Calibri"/>
              </a:rPr>
              <a:t>page that show the available chapters as well</a:t>
            </a:r>
            <a:r>
              <a:rPr lang="en-US" sz="1000">
                <a:solidFill>
                  <a:srgbClr val="2D3B45"/>
                </a:solidFill>
              </a:rPr>
              <a:t>?</a:t>
            </a:r>
          </a:p>
          <a:p>
            <a:pPr marL="171450" indent="-171450">
              <a:buFont typeface="Calibri"/>
              <a:buChar char="-"/>
            </a:pPr>
            <a:r>
              <a:rPr lang="en-US" sz="1000">
                <a:solidFill>
                  <a:srgbClr val="2D3B45"/>
                </a:solidFill>
              </a:rPr>
              <a:t>Can we make </a:t>
            </a:r>
            <a:r>
              <a:rPr lang="en-US" sz="1000">
                <a:solidFill>
                  <a:srgbClr val="2D3B45"/>
                </a:solidFill>
                <a:ea typeface="Calibri"/>
              </a:rPr>
              <a:t>the instruction prompt (“If your question do not show here, type AI..., type back to return to previous page”) appears every time the student type something in the textbox and press enter button? </a:t>
            </a:r>
          </a:p>
          <a:p>
            <a:pPr marL="171450" indent="-171450">
              <a:buFont typeface="Calibri"/>
              <a:buChar char="-"/>
            </a:pPr>
            <a:r>
              <a:rPr lang="en-US" sz="1000">
                <a:solidFill>
                  <a:srgbClr val="2D3B45"/>
                </a:solidFill>
                <a:ea typeface="Calibri"/>
              </a:rPr>
              <a:t>Can we make our interface as simplistic style (mono-color)?</a:t>
            </a:r>
          </a:p>
          <a:p>
            <a:pPr marL="171450" indent="-171450">
              <a:buFont typeface="Calibri"/>
              <a:buChar char="-"/>
            </a:pPr>
            <a:r>
              <a:rPr lang="en-US" sz="1000">
                <a:solidFill>
                  <a:srgbClr val="2D3B45"/>
                </a:solidFill>
                <a:ea typeface="Calibri"/>
              </a:rPr>
              <a:t>Can we make our word is of light color (e.g. white color), while the background is of dark color (e.g. dark blue)?</a:t>
            </a:r>
            <a:endParaRPr lang="en-US"/>
          </a:p>
          <a:p>
            <a:pPr marL="171450" indent="-171450">
              <a:buFont typeface="Calibri"/>
              <a:buChar char="-"/>
            </a:pPr>
            <a:endParaRPr lang="en-US" sz="1000">
              <a:solidFill>
                <a:srgbClr val="2D3B45"/>
              </a:solidFill>
              <a:ea typeface="Calibri"/>
            </a:endParaRPr>
          </a:p>
          <a:p>
            <a:pPr marL="171450" indent="-171450">
              <a:buFont typeface="Calibri"/>
              <a:buChar char="-"/>
            </a:pPr>
            <a:endParaRPr lang="en-US" altLang="zh-HK" sz="1000">
              <a:solidFill>
                <a:srgbClr val="2D3B45"/>
              </a:solidFill>
              <a:ea typeface="Calibri"/>
            </a:endParaRPr>
          </a:p>
          <a:p>
            <a:endParaRPr lang="zh-HK" altLang="en-US" sz="1100">
              <a:solidFill>
                <a:srgbClr val="2D3B45"/>
              </a:solidFill>
              <a:latin typeface="Calibri"/>
              <a:cs typeface="Calibri"/>
            </a:endParaRPr>
          </a:p>
        </p:txBody>
      </p:sp>
      <p:sp>
        <p:nvSpPr>
          <p:cNvPr id="6" name="Google Shape;847;p83">
            <a:extLst>
              <a:ext uri="{FF2B5EF4-FFF2-40B4-BE49-F238E27FC236}">
                <a16:creationId xmlns:a16="http://schemas.microsoft.com/office/drawing/2014/main" id="{362409F3-1CB6-9C01-A83B-96B1C20D0F1F}"/>
              </a:ext>
            </a:extLst>
          </p:cNvPr>
          <p:cNvSpPr txBox="1"/>
          <p:nvPr/>
        </p:nvSpPr>
        <p:spPr>
          <a:xfrm>
            <a:off x="247835" y="1228116"/>
            <a:ext cx="8811000" cy="369302"/>
          </a:xfrm>
          <a:prstGeom prst="rect">
            <a:avLst/>
          </a:prstGeom>
          <a:noFill/>
          <a:ln>
            <a:noFill/>
          </a:ln>
        </p:spPr>
        <p:txBody>
          <a:bodyPr spcFirstLastPara="1" wrap="square" lIns="91425" tIns="91425" rIns="91425" bIns="91425" anchor="t" anchorCtr="0">
            <a:spAutoFit/>
          </a:bodyPr>
          <a:lstStyle/>
          <a:p>
            <a:r>
              <a:rPr lang="en-US" altLang="zh-HK" sz="1200">
                <a:solidFill>
                  <a:srgbClr val="FFC000"/>
                </a:solidFill>
                <a:latin typeface="Calibri"/>
                <a:ea typeface="Calibri"/>
                <a:cs typeface="Calibri"/>
                <a:sym typeface="Calibri"/>
              </a:rPr>
              <a:t>New Questions in detail (cont.)</a:t>
            </a:r>
            <a:endParaRPr lang="en-US" sz="1200">
              <a:solidFill>
                <a:srgbClr val="FFC000"/>
              </a:solidFill>
              <a:latin typeface="Calibri"/>
              <a:ea typeface="Calibri"/>
              <a:cs typeface="Calibri"/>
            </a:endParaRPr>
          </a:p>
        </p:txBody>
      </p:sp>
    </p:spTree>
    <p:extLst>
      <p:ext uri="{BB962C8B-B14F-4D97-AF65-F5344CB8AC3E}">
        <p14:creationId xmlns:p14="http://schemas.microsoft.com/office/powerpoint/2010/main" val="601498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84"/>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54" name="Google Shape;854;p84"/>
          <p:cNvSpPr txBox="1"/>
          <p:nvPr/>
        </p:nvSpPr>
        <p:spPr>
          <a:xfrm>
            <a:off x="129999" y="353500"/>
            <a:ext cx="57258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5: Project Plan</a:t>
            </a:r>
            <a:endParaRPr sz="1200" b="1">
              <a:solidFill>
                <a:schemeClr val="lt1"/>
              </a:solidFill>
            </a:endParaRPr>
          </a:p>
        </p:txBody>
      </p:sp>
      <p:sp>
        <p:nvSpPr>
          <p:cNvPr id="855" name="Google Shape;855;p84"/>
          <p:cNvSpPr txBox="1"/>
          <p:nvPr/>
        </p:nvSpPr>
        <p:spPr>
          <a:xfrm>
            <a:off x="130000" y="703750"/>
            <a:ext cx="8811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2D3B45"/>
                </a:solidFill>
                <a:latin typeface="Calibri"/>
                <a:ea typeface="Calibri"/>
                <a:cs typeface="Calibri"/>
                <a:sym typeface="Calibri"/>
              </a:rPr>
              <a:t>Make a concise project plan that help you to plan the progress and resources wisely. It should cover:</a:t>
            </a:r>
            <a:endParaRPr sz="1100">
              <a:solidFill>
                <a:srgbClr val="2D3B45"/>
              </a:solidFill>
              <a:latin typeface="Calibri"/>
              <a:ea typeface="Calibri"/>
              <a:cs typeface="Calibri"/>
              <a:sym typeface="Calibri"/>
            </a:endParaRPr>
          </a:p>
        </p:txBody>
      </p:sp>
      <p:sp>
        <p:nvSpPr>
          <p:cNvPr id="856" name="Google Shape;856;p84"/>
          <p:cNvSpPr/>
          <p:nvPr/>
        </p:nvSpPr>
        <p:spPr>
          <a:xfrm>
            <a:off x="102000" y="1084075"/>
            <a:ext cx="2921400" cy="5952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HK" sz="1200">
                <a:solidFill>
                  <a:srgbClr val="2D3B45"/>
                </a:solidFill>
                <a:latin typeface="Calibri"/>
                <a:ea typeface="Calibri"/>
                <a:cs typeface="Calibri"/>
                <a:sym typeface="Calibri"/>
              </a:rPr>
              <a:t>Your final POV and project idea. List clearly the </a:t>
            </a:r>
            <a:r>
              <a:rPr lang="zh-HK" sz="1200" b="1">
                <a:solidFill>
                  <a:srgbClr val="2D3B45"/>
                </a:solidFill>
                <a:latin typeface="Calibri"/>
                <a:ea typeface="Calibri"/>
                <a:cs typeface="Calibri"/>
                <a:sym typeface="Calibri"/>
              </a:rPr>
              <a:t>key</a:t>
            </a:r>
            <a:r>
              <a:rPr lang="zh-HK" sz="1200">
                <a:solidFill>
                  <a:srgbClr val="2D3B45"/>
                </a:solidFill>
                <a:latin typeface="Calibri"/>
                <a:ea typeface="Calibri"/>
                <a:cs typeface="Calibri"/>
                <a:sym typeface="Calibri"/>
              </a:rPr>
              <a:t> and </a:t>
            </a:r>
            <a:r>
              <a:rPr lang="zh-HK" sz="1200" b="1">
                <a:solidFill>
                  <a:srgbClr val="2D3B45"/>
                </a:solidFill>
                <a:latin typeface="Calibri"/>
                <a:ea typeface="Calibri"/>
                <a:cs typeface="Calibri"/>
                <a:sym typeface="Calibri"/>
              </a:rPr>
              <a:t>unique</a:t>
            </a:r>
            <a:r>
              <a:rPr lang="zh-HK" sz="1200">
                <a:solidFill>
                  <a:srgbClr val="2D3B45"/>
                </a:solidFill>
                <a:latin typeface="Calibri"/>
                <a:ea typeface="Calibri"/>
                <a:cs typeface="Calibri"/>
                <a:sym typeface="Calibri"/>
              </a:rPr>
              <a:t> features of your idea.</a:t>
            </a:r>
            <a:endParaRPr sz="1200">
              <a:solidFill>
                <a:srgbClr val="2D3B45"/>
              </a:solidFill>
              <a:latin typeface="Calibri"/>
              <a:ea typeface="Calibri"/>
              <a:cs typeface="Calibri"/>
              <a:sym typeface="Calibri"/>
            </a:endParaRPr>
          </a:p>
        </p:txBody>
      </p:sp>
      <p:sp>
        <p:nvSpPr>
          <p:cNvPr id="857" name="Google Shape;857;p84"/>
          <p:cNvSpPr/>
          <p:nvPr/>
        </p:nvSpPr>
        <p:spPr>
          <a:xfrm>
            <a:off x="102000" y="1765900"/>
            <a:ext cx="2921400" cy="29472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r>
              <a:rPr lang="en-US" sz="1200" b="1">
                <a:solidFill>
                  <a:srgbClr val="2D3B45"/>
                </a:solidFill>
              </a:rPr>
              <a:t>Final POV:</a:t>
            </a:r>
            <a:endParaRPr lang="en-US"/>
          </a:p>
          <a:p>
            <a:r>
              <a:rPr lang="en-US" sz="1200" b="1">
                <a:solidFill>
                  <a:srgbClr val="2D3B45"/>
                </a:solidFill>
              </a:rPr>
              <a:t>PG TA </a:t>
            </a:r>
            <a:r>
              <a:rPr lang="en-US" sz="1200">
                <a:solidFill>
                  <a:srgbClr val="2D3B45"/>
                </a:solidFill>
              </a:rPr>
              <a:t>in HKUST need a way to conveniently answer questions by </a:t>
            </a:r>
            <a:r>
              <a:rPr lang="en-US" sz="1200" b="1">
                <a:solidFill>
                  <a:srgbClr val="2D3B45"/>
                </a:solidFill>
              </a:rPr>
              <a:t>UG students in fundamental courses</a:t>
            </a:r>
            <a:r>
              <a:rPr lang="en-US" sz="1200">
                <a:solidFill>
                  <a:srgbClr val="2D3B45"/>
                </a:solidFill>
              </a:rPr>
              <a:t> outside of class because there are multiple platforms students use to ask their questions outside tutorials.</a:t>
            </a:r>
            <a:endParaRPr lang="en-US"/>
          </a:p>
          <a:p>
            <a:endParaRPr lang="en-US" sz="1200">
              <a:solidFill>
                <a:srgbClr val="2D3B45"/>
              </a:solidFill>
            </a:endParaRPr>
          </a:p>
          <a:p>
            <a:r>
              <a:rPr lang="en-US" sz="1200" b="1">
                <a:solidFill>
                  <a:srgbClr val="2D3B45"/>
                </a:solidFill>
              </a:rPr>
              <a:t>Unique Features:</a:t>
            </a:r>
          </a:p>
          <a:p>
            <a:pPr marL="171450" indent="-171450">
              <a:buFont typeface="Calibri"/>
              <a:buChar char="-"/>
            </a:pPr>
            <a:r>
              <a:rPr lang="en-US" sz="1200">
                <a:solidFill>
                  <a:srgbClr val="2D3B45"/>
                </a:solidFill>
              </a:rPr>
              <a:t>Course-specific </a:t>
            </a:r>
            <a:r>
              <a:rPr lang="en-US" sz="1200" err="1">
                <a:solidFill>
                  <a:srgbClr val="2D3B45"/>
                </a:solidFill>
              </a:rPr>
              <a:t>GenAI</a:t>
            </a:r>
            <a:r>
              <a:rPr lang="en-US" sz="1200">
                <a:solidFill>
                  <a:srgbClr val="2D3B45"/>
                </a:solidFill>
              </a:rPr>
              <a:t> with greater accuracy and reliability</a:t>
            </a:r>
          </a:p>
          <a:p>
            <a:pPr marL="171450" indent="-171450">
              <a:buFont typeface="Calibri"/>
              <a:buChar char="-"/>
            </a:pPr>
            <a:r>
              <a:rPr lang="en-US" sz="1200">
                <a:solidFill>
                  <a:srgbClr val="2D3B45"/>
                </a:solidFill>
              </a:rPr>
              <a:t>FAQ database empowered by questions asked in </a:t>
            </a:r>
            <a:r>
              <a:rPr lang="en-US" sz="1200" err="1">
                <a:solidFill>
                  <a:srgbClr val="2D3B45"/>
                </a:solidFill>
              </a:rPr>
              <a:t>GenAI</a:t>
            </a:r>
            <a:r>
              <a:rPr lang="en-US" sz="1200">
                <a:solidFill>
                  <a:srgbClr val="2D3B45"/>
                </a:solidFill>
              </a:rPr>
              <a:t> and PG TA supervision</a:t>
            </a:r>
            <a:endParaRPr lang="en-US" sz="1200" b="1">
              <a:solidFill>
                <a:srgbClr val="2D3B45"/>
              </a:solidFill>
            </a:endParaRPr>
          </a:p>
          <a:p>
            <a:endParaRPr lang="en-US" sz="1200" b="1">
              <a:solidFill>
                <a:srgbClr val="2D3B45"/>
              </a:solidFill>
            </a:endParaRPr>
          </a:p>
        </p:txBody>
      </p:sp>
      <p:sp>
        <p:nvSpPr>
          <p:cNvPr id="858" name="Google Shape;858;p84"/>
          <p:cNvSpPr/>
          <p:nvPr/>
        </p:nvSpPr>
        <p:spPr>
          <a:xfrm>
            <a:off x="3129975" y="1765950"/>
            <a:ext cx="2982600" cy="29472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r>
              <a:rPr lang="en-US" sz="1200">
                <a:solidFill>
                  <a:srgbClr val="2D3B45"/>
                </a:solidFill>
              </a:rPr>
              <a:t>With our "T-AI", we plan to verify our idea with three progressive prototypes:</a:t>
            </a:r>
            <a:endParaRPr lang="en-US" sz="1200" b="1">
              <a:solidFill>
                <a:srgbClr val="2D3B45"/>
              </a:solidFill>
            </a:endParaRPr>
          </a:p>
          <a:p>
            <a:endParaRPr lang="en-US" sz="1200">
              <a:solidFill>
                <a:srgbClr val="2D3B45"/>
              </a:solidFill>
            </a:endParaRPr>
          </a:p>
          <a:p>
            <a:r>
              <a:rPr lang="en-US" sz="1200" b="1">
                <a:solidFill>
                  <a:srgbClr val="2D3B45"/>
                </a:solidFill>
              </a:rPr>
              <a:t>1st iteration (done): </a:t>
            </a:r>
            <a:r>
              <a:rPr lang="en-US" sz="1200">
                <a:solidFill>
                  <a:srgbClr val="2D3B45"/>
                </a:solidFill>
              </a:rPr>
              <a:t>simple text interface with basic logic flow of features</a:t>
            </a:r>
            <a:endParaRPr lang="en-US">
              <a:solidFill>
                <a:srgbClr val="2D3B45"/>
              </a:solidFill>
            </a:endParaRPr>
          </a:p>
          <a:p>
            <a:endParaRPr lang="en-US" sz="1200" b="1">
              <a:solidFill>
                <a:srgbClr val="2D3B45"/>
              </a:solidFill>
            </a:endParaRPr>
          </a:p>
          <a:p>
            <a:r>
              <a:rPr lang="en-US" sz="1200" b="1">
                <a:solidFill>
                  <a:srgbClr val="2D3B45"/>
                </a:solidFill>
              </a:rPr>
              <a:t>2nd </a:t>
            </a:r>
            <a:r>
              <a:rPr lang="en-US" sz="1200" b="1" err="1">
                <a:solidFill>
                  <a:srgbClr val="2D3B45"/>
                </a:solidFill>
              </a:rPr>
              <a:t>interation</a:t>
            </a:r>
            <a:r>
              <a:rPr lang="en-US" sz="1200" b="1">
                <a:solidFill>
                  <a:srgbClr val="2D3B45"/>
                </a:solidFill>
              </a:rPr>
              <a:t>: </a:t>
            </a:r>
            <a:r>
              <a:rPr lang="en-US" sz="1200">
                <a:solidFill>
                  <a:srgbClr val="2D3B45"/>
                </a:solidFill>
              </a:rPr>
              <a:t>Figma prototype with interactable elements, showcasing desirable features found in 1st iteration</a:t>
            </a:r>
          </a:p>
          <a:p>
            <a:endParaRPr lang="en-US" sz="1200">
              <a:solidFill>
                <a:srgbClr val="2D3B45"/>
              </a:solidFill>
            </a:endParaRPr>
          </a:p>
          <a:p>
            <a:r>
              <a:rPr lang="en-US" sz="1200" b="1">
                <a:solidFill>
                  <a:srgbClr val="2D3B45"/>
                </a:solidFill>
              </a:rPr>
              <a:t>3rd iteration: </a:t>
            </a:r>
            <a:r>
              <a:rPr lang="en-US" sz="1200">
                <a:solidFill>
                  <a:srgbClr val="2D3B45"/>
                </a:solidFill>
              </a:rPr>
              <a:t>Website for small-scale testing to see how new users navigate our idea</a:t>
            </a:r>
          </a:p>
        </p:txBody>
      </p:sp>
      <p:sp>
        <p:nvSpPr>
          <p:cNvPr id="859" name="Google Shape;859;p84"/>
          <p:cNvSpPr/>
          <p:nvPr/>
        </p:nvSpPr>
        <p:spPr>
          <a:xfrm>
            <a:off x="3129975" y="1084075"/>
            <a:ext cx="2982600" cy="5952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HK" sz="1200">
                <a:solidFill>
                  <a:srgbClr val="2D3B45"/>
                </a:solidFill>
                <a:latin typeface="Calibri"/>
                <a:ea typeface="Calibri"/>
                <a:cs typeface="Calibri"/>
                <a:sym typeface="Calibri"/>
              </a:rPr>
              <a:t>Methodology: how will you make the prototypes with iterations</a:t>
            </a:r>
            <a:endParaRPr sz="1200">
              <a:solidFill>
                <a:srgbClr val="2D3B45"/>
              </a:solidFill>
              <a:latin typeface="Calibri"/>
              <a:ea typeface="Calibri"/>
              <a:cs typeface="Calibri"/>
              <a:sym typeface="Calibri"/>
            </a:endParaRPr>
          </a:p>
        </p:txBody>
      </p:sp>
      <p:sp>
        <p:nvSpPr>
          <p:cNvPr id="860" name="Google Shape;860;p84"/>
          <p:cNvSpPr/>
          <p:nvPr/>
        </p:nvSpPr>
        <p:spPr>
          <a:xfrm>
            <a:off x="6201750" y="1765950"/>
            <a:ext cx="2762100" cy="29472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r>
              <a:rPr lang="en-US" sz="1200">
                <a:solidFill>
                  <a:srgbClr val="2D3B45"/>
                </a:solidFill>
              </a:rPr>
              <a:t>We expect that PG TA and UG students can participate and access our "T-AI" website in selected courses on Canvas, by which students can start to ask questions and TA can supervise the process.</a:t>
            </a:r>
          </a:p>
        </p:txBody>
      </p:sp>
      <p:sp>
        <p:nvSpPr>
          <p:cNvPr id="861" name="Google Shape;861;p84"/>
          <p:cNvSpPr/>
          <p:nvPr/>
        </p:nvSpPr>
        <p:spPr>
          <a:xfrm>
            <a:off x="6201750" y="1084075"/>
            <a:ext cx="2762100" cy="5952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HK" sz="1200">
                <a:solidFill>
                  <a:srgbClr val="2D3B45"/>
                </a:solidFill>
                <a:latin typeface="Calibri"/>
                <a:ea typeface="Calibri"/>
                <a:cs typeface="Calibri"/>
                <a:sym typeface="Calibri"/>
              </a:rPr>
              <a:t>Expected outcome: what is the final outcome of your project</a:t>
            </a:r>
            <a:endParaRPr sz="1350">
              <a:solidFill>
                <a:schemeClr val="dk1"/>
              </a:solidFill>
              <a:highlight>
                <a:srgbClr val="F2F2F2"/>
              </a:highlight>
            </a:endParaRPr>
          </a:p>
        </p:txBody>
      </p:sp>
    </p:spTree>
    <p:extLst>
      <p:ext uri="{BB962C8B-B14F-4D97-AF65-F5344CB8AC3E}">
        <p14:creationId xmlns:p14="http://schemas.microsoft.com/office/powerpoint/2010/main" val="2470825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85"/>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67" name="Google Shape;867;p85"/>
          <p:cNvSpPr/>
          <p:nvPr/>
        </p:nvSpPr>
        <p:spPr>
          <a:xfrm>
            <a:off x="102000" y="442800"/>
            <a:ext cx="8859300" cy="6372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HK" sz="1200">
                <a:solidFill>
                  <a:srgbClr val="2D3B45"/>
                </a:solidFill>
                <a:latin typeface="Calibri"/>
                <a:ea typeface="Calibri"/>
                <a:cs typeface="Calibri"/>
                <a:sym typeface="Calibri"/>
              </a:rPr>
              <a:t>Prototyping and testing plan for </a:t>
            </a:r>
            <a:r>
              <a:rPr lang="zh-HK" sz="1200" b="1" u="sng">
                <a:solidFill>
                  <a:srgbClr val="2D3B45"/>
                </a:solidFill>
                <a:latin typeface="Calibri"/>
                <a:ea typeface="Calibri"/>
                <a:cs typeface="Calibri"/>
                <a:sym typeface="Calibri"/>
              </a:rPr>
              <a:t>the next iteration</a:t>
            </a:r>
            <a:r>
              <a:rPr lang="zh-HK" sz="1200">
                <a:solidFill>
                  <a:srgbClr val="2D3B45"/>
                </a:solidFill>
                <a:latin typeface="Calibri"/>
                <a:ea typeface="Calibri"/>
                <a:cs typeface="Calibri"/>
                <a:sym typeface="Calibri"/>
              </a:rPr>
              <a:t>: Based on the feedback from this first prototype, plan what to improve, what to further test, with whom, and when. The plan should be practical within the course.</a:t>
            </a:r>
            <a:endParaRPr sz="1200">
              <a:solidFill>
                <a:srgbClr val="2D3B45"/>
              </a:solidFill>
              <a:latin typeface="Calibri"/>
              <a:ea typeface="Calibri"/>
              <a:cs typeface="Calibri"/>
              <a:sym typeface="Calibri"/>
            </a:endParaRPr>
          </a:p>
        </p:txBody>
      </p:sp>
      <p:sp>
        <p:nvSpPr>
          <p:cNvPr id="868" name="Google Shape;868;p85"/>
          <p:cNvSpPr/>
          <p:nvPr/>
        </p:nvSpPr>
        <p:spPr>
          <a:xfrm>
            <a:off x="102000" y="1174125"/>
            <a:ext cx="8859300" cy="38340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r>
              <a:rPr lang="en-US" sz="1200" b="1">
                <a:solidFill>
                  <a:srgbClr val="2D3B45"/>
                </a:solidFill>
              </a:rPr>
              <a:t>Plans of improvement in 2nd prototype:</a:t>
            </a:r>
          </a:p>
          <a:p>
            <a:pPr marL="171450" indent="-171450">
              <a:buFont typeface="Calibri,Sans-Serif"/>
              <a:buChar char="-"/>
            </a:pPr>
            <a:r>
              <a:rPr lang="en-US" sz="1200">
                <a:solidFill>
                  <a:srgbClr val="2D3B45"/>
                </a:solidFill>
              </a:rPr>
              <a:t>Using GUI to make the process intuitive and user-friendly</a:t>
            </a:r>
          </a:p>
          <a:p>
            <a:pPr marL="171450" indent="-171450">
              <a:buFont typeface="Calibri,Sans-Serif"/>
              <a:buChar char="-"/>
            </a:pPr>
            <a:r>
              <a:rPr lang="en-US" sz="1200">
                <a:solidFill>
                  <a:srgbClr val="2D3B45"/>
                </a:solidFill>
              </a:rPr>
              <a:t>Improvement in user journey to avoid duplicated actions</a:t>
            </a:r>
          </a:p>
          <a:p>
            <a:pPr marL="171450" indent="-171450">
              <a:buFont typeface="Calibri,Sans-Serif"/>
              <a:buChar char="-"/>
            </a:pPr>
            <a:r>
              <a:rPr lang="en-US" sz="1200">
                <a:solidFill>
                  <a:srgbClr val="2D3B45"/>
                </a:solidFill>
              </a:rPr>
              <a:t>Consider users in PC, phones and tablets</a:t>
            </a:r>
          </a:p>
          <a:p>
            <a:pPr marL="171450" indent="-171450">
              <a:buFont typeface="Calibri,Sans-Serif"/>
              <a:buChar char="-"/>
            </a:pPr>
            <a:r>
              <a:rPr lang="en-US" sz="1200">
                <a:solidFill>
                  <a:srgbClr val="2D3B45"/>
                </a:solidFill>
              </a:rPr>
              <a:t>Allow direct access of FAQ without using </a:t>
            </a:r>
            <a:r>
              <a:rPr lang="en-US" sz="1200" err="1">
                <a:solidFill>
                  <a:srgbClr val="2D3B45"/>
                </a:solidFill>
              </a:rPr>
              <a:t>GenAI</a:t>
            </a:r>
            <a:endParaRPr lang="en-US" sz="1200">
              <a:solidFill>
                <a:srgbClr val="2D3B45"/>
              </a:solidFill>
            </a:endParaRPr>
          </a:p>
          <a:p>
            <a:pPr marL="171450" indent="-171450">
              <a:buFont typeface="Calibri,Sans-Serif"/>
              <a:buChar char="-"/>
            </a:pPr>
            <a:endParaRPr lang="en-US" sz="1200">
              <a:solidFill>
                <a:srgbClr val="2D3B45"/>
              </a:solidFill>
            </a:endParaRPr>
          </a:p>
          <a:p>
            <a:r>
              <a:rPr lang="en-US" sz="1200" b="1">
                <a:solidFill>
                  <a:srgbClr val="2D3B45"/>
                </a:solidFill>
              </a:rPr>
              <a:t>Testing Details</a:t>
            </a:r>
            <a:r>
              <a:rPr lang="en-US" sz="1200">
                <a:solidFill>
                  <a:srgbClr val="2D3B45"/>
                </a:solidFill>
              </a:rPr>
              <a:t>:</a:t>
            </a:r>
          </a:p>
          <a:p>
            <a:pPr marL="171450" indent="-171450">
              <a:buFont typeface="Calibri"/>
              <a:buChar char="-"/>
            </a:pPr>
            <a:r>
              <a:rPr lang="en-US" sz="1200">
                <a:solidFill>
                  <a:srgbClr val="2D3B45"/>
                </a:solidFill>
              </a:rPr>
              <a:t>3-5 UG students, and 2-3 PG TA</a:t>
            </a:r>
          </a:p>
          <a:p>
            <a:pPr marL="171450" indent="-171450">
              <a:buFont typeface="Calibri"/>
              <a:buChar char="-"/>
            </a:pPr>
            <a:r>
              <a:rPr lang="en-US" sz="1200">
                <a:solidFill>
                  <a:srgbClr val="2D3B45"/>
                </a:solidFill>
              </a:rPr>
              <a:t>Test whether GUI is intuitive to navigate and other desirable features</a:t>
            </a:r>
          </a:p>
          <a:p>
            <a:pPr marL="171450" indent="-171450">
              <a:buFont typeface="Calibri"/>
              <a:buChar char="-"/>
            </a:pPr>
            <a:r>
              <a:rPr lang="en-US" sz="1200">
                <a:solidFill>
                  <a:srgbClr val="2D3B45"/>
                </a:solidFill>
              </a:rPr>
              <a:t>Dependency after UI development, planned 8-13 Nov</a:t>
            </a:r>
          </a:p>
          <a:p>
            <a:pPr marL="171450" indent="-171450">
              <a:buFont typeface="Calibri,Sans-Serif"/>
              <a:buChar char="-"/>
            </a:pPr>
            <a:endParaRPr lang="en-US" sz="1200">
              <a:solidFill>
                <a:srgbClr val="2D3B45"/>
              </a:solidFill>
            </a:endParaRPr>
          </a:p>
          <a:p>
            <a:r>
              <a:rPr lang="en-US" sz="1200" b="1">
                <a:solidFill>
                  <a:srgbClr val="2D3B45"/>
                </a:solidFill>
              </a:rPr>
              <a:t>Current Progress of 2nd prototype in Figma:</a:t>
            </a:r>
          </a:p>
          <a:p>
            <a:r>
              <a:rPr lang="en-US" sz="1200">
                <a:solidFill>
                  <a:srgbClr val="2D3B45"/>
                </a:solidFill>
              </a:rPr>
              <a:t>(Only the interaction, but not yet the visuals)</a:t>
            </a:r>
          </a:p>
          <a:p>
            <a:r>
              <a:rPr lang="en-US" sz="1200">
                <a:solidFill>
                  <a:srgbClr val="2D3B45"/>
                </a:solidFill>
                <a:hlinkClick r:id="rId3">
                  <a:extLst>
                    <a:ext uri="{A12FA001-AC4F-418D-AE19-62706E023703}">
                      <ahyp:hlinkClr xmlns:ahyp="http://schemas.microsoft.com/office/drawing/2018/hyperlinkcolor" val="tx"/>
                    </a:ext>
                  </a:extLst>
                </a:hlinkClick>
              </a:rPr>
              <a:t>https://www.figma.com/file/isaETt2Fy2ZOuMoGDFCIC</a:t>
            </a:r>
            <a:endParaRPr lang="en-US"/>
          </a:p>
          <a:p>
            <a:r>
              <a:rPr lang="en-US" sz="1200">
                <a:solidFill>
                  <a:srgbClr val="2D3B45"/>
                </a:solidFill>
                <a:hlinkClick r:id="rId3">
                  <a:extLst>
                    <a:ext uri="{A12FA001-AC4F-418D-AE19-62706E023703}">
                      <ahyp:hlinkClr xmlns:ahyp="http://schemas.microsoft.com/office/drawing/2018/hyperlinkcolor" val="tx"/>
                    </a:ext>
                  </a:extLst>
                </a:hlinkClick>
              </a:rPr>
              <a:t>4/UI-prototype?type=design&amp;node-id=4%3A10&amp;mode=</a:t>
            </a:r>
            <a:endParaRPr lang="en-US"/>
          </a:p>
          <a:p>
            <a:r>
              <a:rPr lang="en-US" sz="1200">
                <a:solidFill>
                  <a:srgbClr val="2D3B45"/>
                </a:solidFill>
                <a:hlinkClick r:id="rId3">
                  <a:extLst>
                    <a:ext uri="{A12FA001-AC4F-418D-AE19-62706E023703}">
                      <ahyp:hlinkClr xmlns:ahyp="http://schemas.microsoft.com/office/drawing/2018/hyperlinkcolor" val="tx"/>
                    </a:ext>
                  </a:extLst>
                </a:hlinkClick>
              </a:rPr>
              <a:t>design&amp;t=fwiAOJeob6BTOQRu-1</a:t>
            </a:r>
            <a:r>
              <a:rPr lang="en-US" sz="1200">
                <a:solidFill>
                  <a:srgbClr val="2D3B45"/>
                </a:solidFill>
              </a:rPr>
              <a:t>  </a:t>
            </a:r>
            <a:endParaRPr lang="en-US"/>
          </a:p>
          <a:p>
            <a:endParaRPr lang="en-US" sz="1200">
              <a:solidFill>
                <a:srgbClr val="2D3B45"/>
              </a:solidFill>
            </a:endParaRPr>
          </a:p>
        </p:txBody>
      </p:sp>
      <p:pic>
        <p:nvPicPr>
          <p:cNvPr id="2" name="Picture 1" descr="A screenshot of a computer&#10;&#10;Description automatically generated">
            <a:extLst>
              <a:ext uri="{FF2B5EF4-FFF2-40B4-BE49-F238E27FC236}">
                <a16:creationId xmlns:a16="http://schemas.microsoft.com/office/drawing/2014/main" id="{D40DC9AF-2B97-7C1A-7035-726DC8440567}"/>
              </a:ext>
            </a:extLst>
          </p:cNvPr>
          <p:cNvPicPr>
            <a:picLocks noChangeAspect="1"/>
          </p:cNvPicPr>
          <p:nvPr/>
        </p:nvPicPr>
        <p:blipFill>
          <a:blip r:embed="rId4"/>
          <a:stretch>
            <a:fillRect/>
          </a:stretch>
        </p:blipFill>
        <p:spPr>
          <a:xfrm>
            <a:off x="5048100" y="1286070"/>
            <a:ext cx="3539555" cy="2780779"/>
          </a:xfrm>
          <a:prstGeom prst="rect">
            <a:avLst/>
          </a:prstGeom>
        </p:spPr>
      </p:pic>
      <p:sp>
        <p:nvSpPr>
          <p:cNvPr id="4" name="Google Shape;817;p80">
            <a:extLst>
              <a:ext uri="{FF2B5EF4-FFF2-40B4-BE49-F238E27FC236}">
                <a16:creationId xmlns:a16="http://schemas.microsoft.com/office/drawing/2014/main" id="{70B86CC2-3A57-8C35-B579-82D73E7E71BA}"/>
              </a:ext>
            </a:extLst>
          </p:cNvPr>
          <p:cNvSpPr txBox="1"/>
          <p:nvPr/>
        </p:nvSpPr>
        <p:spPr>
          <a:xfrm>
            <a:off x="5046534" y="4278681"/>
            <a:ext cx="5106976" cy="353913"/>
          </a:xfrm>
          <a:prstGeom prst="rect">
            <a:avLst/>
          </a:prstGeom>
          <a:noFill/>
          <a:ln>
            <a:noFill/>
          </a:ln>
        </p:spPr>
        <p:txBody>
          <a:bodyPr spcFirstLastPara="1" wrap="square" lIns="91425" tIns="91425" rIns="91425" bIns="91425" anchor="t" anchorCtr="0">
            <a:spAutoFit/>
          </a:bodyPr>
          <a:lstStyle/>
          <a:p>
            <a:r>
              <a:rPr lang="zh-HK" sz="1100">
                <a:solidFill>
                  <a:srgbClr val="2D3B45"/>
                </a:solidFill>
                <a:latin typeface="Calibri"/>
                <a:ea typeface="Calibri"/>
                <a:cs typeface="Calibri"/>
                <a:sym typeface="Calibri"/>
              </a:rPr>
              <a:t>Fig. </a:t>
            </a:r>
            <a:r>
              <a:rPr lang="en-US" altLang="zh-HK" sz="1100">
                <a:solidFill>
                  <a:srgbClr val="2D3B45"/>
                </a:solidFill>
                <a:latin typeface="Calibri"/>
                <a:ea typeface="Calibri"/>
                <a:cs typeface="Calibri"/>
              </a:rPr>
              <a:t>9</a:t>
            </a:r>
            <a:r>
              <a:rPr lang="zh-HK" sz="1100">
                <a:solidFill>
                  <a:srgbClr val="2D3B45"/>
                </a:solidFill>
                <a:latin typeface="Calibri"/>
                <a:cs typeface="Calibri"/>
              </a:rPr>
              <a:t>: </a:t>
            </a:r>
            <a:r>
              <a:rPr lang="zh-HK" altLang="en-US" sz="1100">
                <a:solidFill>
                  <a:srgbClr val="2D3B45"/>
                </a:solidFill>
                <a:latin typeface="Calibri"/>
                <a:cs typeface="Calibri"/>
              </a:rPr>
              <a:t>Current progress of GUI prototype in Figma</a:t>
            </a:r>
            <a:endParaRPr lang="en-US" altLang="zh-HK"/>
          </a:p>
        </p:txBody>
      </p:sp>
    </p:spTree>
    <p:extLst>
      <p:ext uri="{BB962C8B-B14F-4D97-AF65-F5344CB8AC3E}">
        <p14:creationId xmlns:p14="http://schemas.microsoft.com/office/powerpoint/2010/main" val="741001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6"/>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74" name="Google Shape;874;p86"/>
          <p:cNvSpPr/>
          <p:nvPr/>
        </p:nvSpPr>
        <p:spPr>
          <a:xfrm>
            <a:off x="206200" y="428775"/>
            <a:ext cx="8758800" cy="3858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r>
              <a:rPr lang="en-US" altLang="zh-HK" sz="1200" b="1" dirty="0">
                <a:solidFill>
                  <a:srgbClr val="2D3B45"/>
                </a:solidFill>
                <a:latin typeface="Calibri"/>
                <a:ea typeface="Calibri"/>
                <a:cs typeface="Calibri"/>
                <a:sym typeface="Calibri"/>
              </a:rPr>
              <a:t>Gantt</a:t>
            </a:r>
            <a:r>
              <a:rPr lang="zh-HK" sz="1200" b="1">
                <a:solidFill>
                  <a:srgbClr val="2D3B45"/>
                </a:solidFill>
                <a:latin typeface="Calibri"/>
                <a:ea typeface="Calibri"/>
                <a:cs typeface="Calibri"/>
                <a:sym typeface="Calibri"/>
              </a:rPr>
              <a:t> C</a:t>
            </a:r>
            <a:r>
              <a:rPr lang="en-US" altLang="zh-HK" sz="1200" b="1" dirty="0">
                <a:solidFill>
                  <a:srgbClr val="2D3B45"/>
                </a:solidFill>
                <a:latin typeface="Calibri"/>
                <a:ea typeface="Calibri"/>
                <a:cs typeface="Calibri"/>
                <a:sym typeface="Calibri"/>
              </a:rPr>
              <a:t>hart and Members' Task Allocation</a:t>
            </a:r>
            <a:endParaRPr lang="en-US" b="1" dirty="0"/>
          </a:p>
        </p:txBody>
      </p:sp>
      <p:sp>
        <p:nvSpPr>
          <p:cNvPr id="875" name="Google Shape;875;p86"/>
          <p:cNvSpPr/>
          <p:nvPr/>
        </p:nvSpPr>
        <p:spPr>
          <a:xfrm>
            <a:off x="206200" y="934500"/>
            <a:ext cx="8758800" cy="40137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B45"/>
              </a:solidFill>
            </a:endParaRPr>
          </a:p>
        </p:txBody>
      </p:sp>
      <p:pic>
        <p:nvPicPr>
          <p:cNvPr id="2" name="Picture 1" descr="A screenshot of a computer&#10;&#10;Description automatically generated">
            <a:extLst>
              <a:ext uri="{FF2B5EF4-FFF2-40B4-BE49-F238E27FC236}">
                <a16:creationId xmlns:a16="http://schemas.microsoft.com/office/drawing/2014/main" id="{FA24D716-0083-31D3-45AA-03CE6C64466C}"/>
              </a:ext>
            </a:extLst>
          </p:cNvPr>
          <p:cNvPicPr>
            <a:picLocks noChangeAspect="1"/>
          </p:cNvPicPr>
          <p:nvPr/>
        </p:nvPicPr>
        <p:blipFill>
          <a:blip r:embed="rId3"/>
          <a:stretch>
            <a:fillRect/>
          </a:stretch>
        </p:blipFill>
        <p:spPr>
          <a:xfrm>
            <a:off x="1800617" y="979669"/>
            <a:ext cx="5480136" cy="3027584"/>
          </a:xfrm>
          <a:prstGeom prst="rect">
            <a:avLst/>
          </a:prstGeom>
        </p:spPr>
      </p:pic>
      <p:sp>
        <p:nvSpPr>
          <p:cNvPr id="4" name="Google Shape;817;p80">
            <a:extLst>
              <a:ext uri="{FF2B5EF4-FFF2-40B4-BE49-F238E27FC236}">
                <a16:creationId xmlns:a16="http://schemas.microsoft.com/office/drawing/2014/main" id="{24E47289-FA8D-7BE6-F868-7DCF7D8497AC}"/>
              </a:ext>
            </a:extLst>
          </p:cNvPr>
          <p:cNvSpPr txBox="1"/>
          <p:nvPr/>
        </p:nvSpPr>
        <p:spPr>
          <a:xfrm>
            <a:off x="1860226" y="4231708"/>
            <a:ext cx="5106976" cy="353913"/>
          </a:xfrm>
          <a:prstGeom prst="rect">
            <a:avLst/>
          </a:prstGeom>
          <a:noFill/>
          <a:ln>
            <a:noFill/>
          </a:ln>
        </p:spPr>
        <p:txBody>
          <a:bodyPr spcFirstLastPara="1" wrap="square" lIns="91425" tIns="91425" rIns="91425" bIns="91425" anchor="t" anchorCtr="0">
            <a:spAutoFit/>
          </a:bodyPr>
          <a:lstStyle/>
          <a:p>
            <a:r>
              <a:rPr lang="zh-HK" sz="1100">
                <a:solidFill>
                  <a:srgbClr val="2D3B45"/>
                </a:solidFill>
                <a:latin typeface="Calibri"/>
                <a:ea typeface="Calibri"/>
                <a:cs typeface="Calibri"/>
                <a:sym typeface="Calibri"/>
              </a:rPr>
              <a:t>Fig. </a:t>
            </a:r>
            <a:r>
              <a:rPr lang="en-US" altLang="zh-HK" sz="1100" dirty="0">
                <a:solidFill>
                  <a:srgbClr val="2D3B45"/>
                </a:solidFill>
                <a:latin typeface="Calibri"/>
                <a:ea typeface="Calibri"/>
                <a:cs typeface="Calibri"/>
              </a:rPr>
              <a:t>10</a:t>
            </a:r>
            <a:r>
              <a:rPr lang="zh-HK" sz="1100">
                <a:solidFill>
                  <a:srgbClr val="2D3B45"/>
                </a:solidFill>
                <a:latin typeface="Calibri"/>
                <a:cs typeface="Calibri"/>
              </a:rPr>
              <a:t>: </a:t>
            </a:r>
            <a:r>
              <a:rPr lang="zh-HK" altLang="en-US" sz="1100">
                <a:solidFill>
                  <a:srgbClr val="2D3B45"/>
                </a:solidFill>
                <a:latin typeface="Calibri"/>
                <a:cs typeface="Calibri"/>
              </a:rPr>
              <a:t>Team's Gantt Chart in Monday.com</a:t>
            </a:r>
            <a:endParaRPr lang="en-US" altLang="zh-HK"/>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87"/>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81" name="Google Shape;881;p87"/>
          <p:cNvSpPr txBox="1"/>
          <p:nvPr/>
        </p:nvSpPr>
        <p:spPr>
          <a:xfrm>
            <a:off x="206199" y="353500"/>
            <a:ext cx="57258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6: Budget plan</a:t>
            </a:r>
            <a:endParaRPr sz="1200" b="1">
              <a:solidFill>
                <a:schemeClr val="lt1"/>
              </a:solidFill>
            </a:endParaRPr>
          </a:p>
        </p:txBody>
      </p:sp>
      <p:sp>
        <p:nvSpPr>
          <p:cNvPr id="882" name="Google Shape;882;p87"/>
          <p:cNvSpPr txBox="1"/>
          <p:nvPr/>
        </p:nvSpPr>
        <p:spPr>
          <a:xfrm>
            <a:off x="130000" y="703750"/>
            <a:ext cx="8811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2D3B45"/>
                </a:solidFill>
                <a:latin typeface="Calibri"/>
                <a:ea typeface="Calibri"/>
                <a:cs typeface="Calibri"/>
                <a:sym typeface="Calibri"/>
              </a:rPr>
              <a:t>Use the .xls template to provide your project budget plan. Read through the instructions carefully! If you don’t have anything to purchase, fill N/A. </a:t>
            </a:r>
            <a:r>
              <a:rPr lang="en-US" altLang="zh-CN" sz="1100">
                <a:solidFill>
                  <a:srgbClr val="2D3B45"/>
                </a:solidFill>
                <a:latin typeface="Calibri"/>
                <a:ea typeface="Calibri"/>
                <a:cs typeface="Calibri"/>
                <a:sym typeface="Calibri"/>
              </a:rPr>
              <a:t>Take</a:t>
            </a:r>
            <a:r>
              <a:rPr lang="zh-CN" altLang="en-US" sz="1100">
                <a:solidFill>
                  <a:srgbClr val="2D3B45"/>
                </a:solidFill>
                <a:latin typeface="Calibri"/>
                <a:ea typeface="Calibri"/>
                <a:cs typeface="Calibri"/>
                <a:sym typeface="Calibri"/>
              </a:rPr>
              <a:t> </a:t>
            </a:r>
            <a:r>
              <a:rPr lang="en-US" altLang="zh-CN" sz="1100">
                <a:solidFill>
                  <a:srgbClr val="2D3B45"/>
                </a:solidFill>
                <a:latin typeface="Calibri"/>
                <a:ea typeface="Calibri"/>
                <a:cs typeface="Calibri"/>
                <a:sym typeface="Calibri"/>
              </a:rPr>
              <a:t>a</a:t>
            </a:r>
            <a:r>
              <a:rPr lang="zh-CN" altLang="en-US" sz="1100">
                <a:solidFill>
                  <a:srgbClr val="2D3B45"/>
                </a:solidFill>
                <a:latin typeface="Calibri"/>
                <a:ea typeface="Calibri"/>
                <a:cs typeface="Calibri"/>
                <a:sym typeface="Calibri"/>
              </a:rPr>
              <a:t> </a:t>
            </a:r>
            <a:r>
              <a:rPr lang="en-US" altLang="zh-CN" sz="1100">
                <a:solidFill>
                  <a:srgbClr val="2D3B45"/>
                </a:solidFill>
                <a:latin typeface="Calibri"/>
                <a:ea typeface="Calibri"/>
                <a:cs typeface="Calibri"/>
                <a:sym typeface="Calibri"/>
              </a:rPr>
              <a:t>screenshot</a:t>
            </a:r>
            <a:r>
              <a:rPr lang="zh-CN" altLang="en-US" sz="1100">
                <a:solidFill>
                  <a:srgbClr val="2D3B45"/>
                </a:solidFill>
                <a:latin typeface="Calibri"/>
                <a:ea typeface="Calibri"/>
                <a:cs typeface="Calibri"/>
                <a:sym typeface="Calibri"/>
              </a:rPr>
              <a:t> </a:t>
            </a:r>
            <a:r>
              <a:rPr lang="en-US" altLang="zh-CN" sz="1100">
                <a:solidFill>
                  <a:srgbClr val="2D3B45"/>
                </a:solidFill>
                <a:latin typeface="Calibri"/>
                <a:ea typeface="Calibri"/>
                <a:cs typeface="Calibri"/>
                <a:sym typeface="Calibri"/>
              </a:rPr>
              <a:t>of</a:t>
            </a:r>
            <a:r>
              <a:rPr lang="zh-CN" altLang="en-US" sz="1100">
                <a:solidFill>
                  <a:srgbClr val="2D3B45"/>
                </a:solidFill>
                <a:latin typeface="Calibri"/>
                <a:ea typeface="Calibri"/>
                <a:cs typeface="Calibri"/>
                <a:sym typeface="Calibri"/>
              </a:rPr>
              <a:t> </a:t>
            </a:r>
            <a:r>
              <a:rPr lang="en-US" altLang="zh-CN" sz="1100">
                <a:solidFill>
                  <a:srgbClr val="2D3B45"/>
                </a:solidFill>
                <a:latin typeface="Calibri"/>
                <a:ea typeface="Calibri"/>
                <a:cs typeface="Calibri"/>
                <a:sym typeface="Calibri"/>
              </a:rPr>
              <a:t>the</a:t>
            </a:r>
            <a:r>
              <a:rPr lang="zh-CN" altLang="en-US" sz="1100">
                <a:solidFill>
                  <a:srgbClr val="2D3B45"/>
                </a:solidFill>
                <a:latin typeface="Calibri"/>
                <a:ea typeface="Calibri"/>
                <a:cs typeface="Calibri"/>
                <a:sym typeface="Calibri"/>
              </a:rPr>
              <a:t> </a:t>
            </a:r>
            <a:r>
              <a:rPr lang="en-US" altLang="zh-CN" sz="1100" u="sng">
                <a:solidFill>
                  <a:srgbClr val="2D3B45"/>
                </a:solidFill>
                <a:latin typeface="Calibri"/>
                <a:ea typeface="Calibri"/>
                <a:cs typeface="Calibri"/>
                <a:sym typeface="Calibri"/>
              </a:rPr>
              <a:t>budget</a:t>
            </a:r>
            <a:r>
              <a:rPr lang="zh-CN" altLang="en-US" sz="1100" u="sng">
                <a:solidFill>
                  <a:srgbClr val="2D3B45"/>
                </a:solidFill>
                <a:latin typeface="Calibri"/>
                <a:ea typeface="Calibri"/>
                <a:cs typeface="Calibri"/>
                <a:sym typeface="Calibri"/>
              </a:rPr>
              <a:t> </a:t>
            </a:r>
            <a:r>
              <a:rPr lang="en-US" altLang="zh-CN" sz="1100" u="sng">
                <a:solidFill>
                  <a:srgbClr val="2D3B45"/>
                </a:solidFill>
                <a:latin typeface="Calibri"/>
                <a:ea typeface="Calibri"/>
                <a:cs typeface="Calibri"/>
                <a:sym typeface="Calibri"/>
              </a:rPr>
              <a:t>breakdown</a:t>
            </a:r>
            <a:r>
              <a:rPr lang="zh-CN" altLang="en-US" sz="1100" u="sng">
                <a:solidFill>
                  <a:srgbClr val="2D3B45"/>
                </a:solidFill>
                <a:latin typeface="Calibri"/>
                <a:ea typeface="Calibri"/>
                <a:cs typeface="Calibri"/>
                <a:sym typeface="Calibri"/>
              </a:rPr>
              <a:t> </a:t>
            </a:r>
            <a:r>
              <a:rPr lang="en-US" altLang="zh-CN" sz="1100" u="sng">
                <a:solidFill>
                  <a:srgbClr val="2D3B45"/>
                </a:solidFill>
                <a:latin typeface="Calibri"/>
                <a:ea typeface="Calibri"/>
                <a:cs typeface="Calibri"/>
                <a:sym typeface="Calibri"/>
              </a:rPr>
              <a:t>table</a:t>
            </a:r>
            <a:r>
              <a:rPr lang="zh-CN" altLang="en-US" sz="1100" u="sng">
                <a:solidFill>
                  <a:srgbClr val="2D3B45"/>
                </a:solidFill>
                <a:latin typeface="Calibri"/>
                <a:ea typeface="Calibri"/>
                <a:cs typeface="Calibri"/>
                <a:sym typeface="Calibri"/>
              </a:rPr>
              <a:t> </a:t>
            </a:r>
            <a:r>
              <a:rPr lang="en-US" altLang="zh-CN" sz="1100">
                <a:solidFill>
                  <a:srgbClr val="2D3B45"/>
                </a:solidFill>
                <a:latin typeface="Calibri"/>
                <a:ea typeface="Calibri"/>
                <a:cs typeface="Calibri"/>
                <a:sym typeface="Calibri"/>
              </a:rPr>
              <a:t>and</a:t>
            </a:r>
            <a:r>
              <a:rPr lang="zh-CN" altLang="en-US" sz="1100">
                <a:solidFill>
                  <a:srgbClr val="2D3B45"/>
                </a:solidFill>
                <a:latin typeface="Calibri"/>
                <a:ea typeface="Calibri"/>
                <a:cs typeface="Calibri"/>
                <a:sym typeface="Calibri"/>
              </a:rPr>
              <a:t> </a:t>
            </a:r>
            <a:r>
              <a:rPr lang="en-US" altLang="zh-CN" sz="1100" u="sng">
                <a:solidFill>
                  <a:srgbClr val="2D3B45"/>
                </a:solidFill>
                <a:latin typeface="Calibri"/>
                <a:ea typeface="Calibri"/>
                <a:cs typeface="Calibri"/>
                <a:sym typeface="Calibri"/>
              </a:rPr>
              <a:t>show</a:t>
            </a:r>
            <a:r>
              <a:rPr lang="zh-CN" altLang="en-US" sz="1100" u="sng">
                <a:solidFill>
                  <a:srgbClr val="2D3B45"/>
                </a:solidFill>
                <a:latin typeface="Calibri"/>
                <a:ea typeface="Calibri"/>
                <a:cs typeface="Calibri"/>
                <a:sym typeface="Calibri"/>
              </a:rPr>
              <a:t> </a:t>
            </a:r>
            <a:r>
              <a:rPr lang="en-US" altLang="zh-CN" sz="1100" u="sng">
                <a:solidFill>
                  <a:srgbClr val="2D3B45"/>
                </a:solidFill>
                <a:latin typeface="Calibri"/>
                <a:ea typeface="Calibri"/>
                <a:cs typeface="Calibri"/>
                <a:sym typeface="Calibri"/>
              </a:rPr>
              <a:t>it</a:t>
            </a:r>
            <a:r>
              <a:rPr lang="zh-CN" altLang="en-US" sz="1100" u="sng">
                <a:solidFill>
                  <a:srgbClr val="2D3B45"/>
                </a:solidFill>
                <a:latin typeface="Calibri"/>
                <a:ea typeface="Calibri"/>
                <a:cs typeface="Calibri"/>
                <a:sym typeface="Calibri"/>
              </a:rPr>
              <a:t> </a:t>
            </a:r>
            <a:r>
              <a:rPr lang="en-US" altLang="zh-CN" sz="1100" u="sng">
                <a:solidFill>
                  <a:srgbClr val="2D3B45"/>
                </a:solidFill>
                <a:latin typeface="Calibri"/>
                <a:ea typeface="Calibri"/>
                <a:cs typeface="Calibri"/>
                <a:sym typeface="Calibri"/>
              </a:rPr>
              <a:t>in</a:t>
            </a:r>
            <a:r>
              <a:rPr lang="zh-CN" altLang="en-US" sz="1100" u="sng">
                <a:solidFill>
                  <a:srgbClr val="2D3B45"/>
                </a:solidFill>
                <a:latin typeface="Calibri"/>
                <a:ea typeface="Calibri"/>
                <a:cs typeface="Calibri"/>
                <a:sym typeface="Calibri"/>
              </a:rPr>
              <a:t> </a:t>
            </a:r>
            <a:r>
              <a:rPr lang="en-US" altLang="zh-CN" sz="1100" u="sng">
                <a:solidFill>
                  <a:srgbClr val="2D3B45"/>
                </a:solidFill>
                <a:latin typeface="Calibri"/>
                <a:ea typeface="Calibri"/>
                <a:cs typeface="Calibri"/>
                <a:sym typeface="Calibri"/>
              </a:rPr>
              <a:t>this</a:t>
            </a:r>
            <a:r>
              <a:rPr lang="zh-CN" altLang="en-US" sz="1100" u="sng">
                <a:solidFill>
                  <a:srgbClr val="2D3B45"/>
                </a:solidFill>
                <a:latin typeface="Calibri"/>
                <a:ea typeface="Calibri"/>
                <a:cs typeface="Calibri"/>
                <a:sym typeface="Calibri"/>
              </a:rPr>
              <a:t> </a:t>
            </a:r>
            <a:r>
              <a:rPr lang="en-US" altLang="zh-CN" sz="1100" u="sng">
                <a:solidFill>
                  <a:srgbClr val="2D3B45"/>
                </a:solidFill>
                <a:latin typeface="Calibri"/>
                <a:ea typeface="Calibri"/>
                <a:cs typeface="Calibri"/>
                <a:sym typeface="Calibri"/>
              </a:rPr>
              <a:t>section</a:t>
            </a:r>
            <a:r>
              <a:rPr lang="en-US" altLang="zh-CN" sz="1100">
                <a:solidFill>
                  <a:srgbClr val="2D3B45"/>
                </a:solidFill>
                <a:latin typeface="Calibri"/>
                <a:ea typeface="Calibri"/>
                <a:cs typeface="Calibri"/>
                <a:sym typeface="Calibri"/>
              </a:rPr>
              <a:t>.</a:t>
            </a:r>
            <a:r>
              <a:rPr lang="zh-CN" altLang="en-US" sz="1100" u="sng">
                <a:solidFill>
                  <a:srgbClr val="2D3B45"/>
                </a:solidFill>
                <a:latin typeface="Calibri"/>
                <a:ea typeface="Calibri"/>
                <a:cs typeface="Calibri"/>
                <a:sym typeface="Calibri"/>
              </a:rPr>
              <a:t> </a:t>
            </a:r>
            <a:r>
              <a:rPr lang="zh-HK" sz="1100" u="sng">
                <a:solidFill>
                  <a:srgbClr val="2D3B45"/>
                </a:solidFill>
                <a:latin typeface="Calibri"/>
                <a:ea typeface="Calibri"/>
                <a:cs typeface="Calibri"/>
                <a:sym typeface="Calibri"/>
              </a:rPr>
              <a:t>Upload </a:t>
            </a:r>
            <a:r>
              <a:rPr lang="en-US" altLang="zh-CN" sz="1100" u="sng">
                <a:solidFill>
                  <a:srgbClr val="2D3B45"/>
                </a:solidFill>
                <a:latin typeface="Calibri"/>
                <a:ea typeface="Calibri"/>
                <a:cs typeface="Calibri"/>
                <a:sym typeface="Calibri"/>
              </a:rPr>
              <a:t>the</a:t>
            </a:r>
            <a:r>
              <a:rPr lang="zh-CN" altLang="en-US" sz="1100" u="sng">
                <a:solidFill>
                  <a:srgbClr val="2D3B45"/>
                </a:solidFill>
                <a:latin typeface="Calibri"/>
                <a:ea typeface="Calibri"/>
                <a:cs typeface="Calibri"/>
                <a:sym typeface="Calibri"/>
              </a:rPr>
              <a:t> </a:t>
            </a:r>
            <a:r>
              <a:rPr lang="en-US" altLang="zh-CN" sz="1100" u="sng">
                <a:solidFill>
                  <a:srgbClr val="2D3B45"/>
                </a:solidFill>
                <a:latin typeface="Calibri"/>
                <a:ea typeface="Calibri"/>
                <a:cs typeface="Calibri"/>
                <a:sym typeface="Calibri"/>
              </a:rPr>
              <a:t>.</a:t>
            </a:r>
            <a:r>
              <a:rPr lang="en-US" altLang="zh-CN" sz="1100" u="sng" err="1">
                <a:solidFill>
                  <a:srgbClr val="2D3B45"/>
                </a:solidFill>
                <a:latin typeface="Calibri"/>
                <a:ea typeface="Calibri"/>
                <a:cs typeface="Calibri"/>
                <a:sym typeface="Calibri"/>
              </a:rPr>
              <a:t>xls</a:t>
            </a:r>
            <a:r>
              <a:rPr lang="zh-CN" altLang="en-US" sz="1100" u="sng">
                <a:solidFill>
                  <a:srgbClr val="2D3B45"/>
                </a:solidFill>
                <a:latin typeface="Calibri"/>
                <a:ea typeface="Calibri"/>
                <a:cs typeface="Calibri"/>
                <a:sym typeface="Calibri"/>
              </a:rPr>
              <a:t> </a:t>
            </a:r>
            <a:r>
              <a:rPr lang="en-US" altLang="zh-CN" sz="1100" u="sng">
                <a:solidFill>
                  <a:srgbClr val="2D3B45"/>
                </a:solidFill>
                <a:latin typeface="Calibri"/>
                <a:ea typeface="Calibri"/>
                <a:cs typeface="Calibri"/>
                <a:sym typeface="Calibri"/>
              </a:rPr>
              <a:t>file</a:t>
            </a:r>
            <a:r>
              <a:rPr lang="zh-HK" sz="1100" u="sng">
                <a:solidFill>
                  <a:srgbClr val="2D3B45"/>
                </a:solidFill>
                <a:latin typeface="Calibri"/>
                <a:ea typeface="Calibri"/>
                <a:cs typeface="Calibri"/>
                <a:sym typeface="Calibri"/>
              </a:rPr>
              <a:t> to Canvas</a:t>
            </a:r>
            <a:r>
              <a:rPr lang="zh-HK" sz="1100">
                <a:solidFill>
                  <a:srgbClr val="2D3B45"/>
                </a:solidFill>
                <a:latin typeface="Calibri"/>
                <a:ea typeface="Calibri"/>
                <a:cs typeface="Calibri"/>
                <a:sym typeface="Calibri"/>
              </a:rPr>
              <a:t>. </a:t>
            </a:r>
            <a:endParaRPr sz="1100">
              <a:solidFill>
                <a:srgbClr val="2D3B45"/>
              </a:solidFill>
              <a:latin typeface="Calibri"/>
              <a:ea typeface="Calibri"/>
              <a:cs typeface="Calibri"/>
              <a:sym typeface="Calibri"/>
            </a:endParaRPr>
          </a:p>
        </p:txBody>
      </p:sp>
      <p:sp>
        <p:nvSpPr>
          <p:cNvPr id="883" name="Google Shape;883;p87"/>
          <p:cNvSpPr/>
          <p:nvPr/>
        </p:nvSpPr>
        <p:spPr>
          <a:xfrm>
            <a:off x="245950" y="1210150"/>
            <a:ext cx="8729400" cy="36672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pic>
        <p:nvPicPr>
          <p:cNvPr id="5" name="Picture 4" descr="A white grid with black lines&#10;&#10;Description automatically generated with medium confidence">
            <a:extLst>
              <a:ext uri="{FF2B5EF4-FFF2-40B4-BE49-F238E27FC236}">
                <a16:creationId xmlns:a16="http://schemas.microsoft.com/office/drawing/2014/main" id="{03EAD8B6-0AF8-F0B4-BABD-47B95E4CC28B}"/>
              </a:ext>
            </a:extLst>
          </p:cNvPr>
          <p:cNvPicPr>
            <a:picLocks noChangeAspect="1"/>
          </p:cNvPicPr>
          <p:nvPr/>
        </p:nvPicPr>
        <p:blipFill>
          <a:blip r:embed="rId3"/>
          <a:stretch>
            <a:fillRect/>
          </a:stretch>
        </p:blipFill>
        <p:spPr>
          <a:xfrm>
            <a:off x="402627" y="1798794"/>
            <a:ext cx="8495423" cy="2572688"/>
          </a:xfrm>
          <a:prstGeom prst="rect">
            <a:avLst/>
          </a:prstGeom>
        </p:spPr>
      </p:pic>
    </p:spTree>
    <p:extLst>
      <p:ext uri="{BB962C8B-B14F-4D97-AF65-F5344CB8AC3E}">
        <p14:creationId xmlns:p14="http://schemas.microsoft.com/office/powerpoint/2010/main" val="1611959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8"/>
          <p:cNvSpPr/>
          <p:nvPr/>
        </p:nvSpPr>
        <p:spPr>
          <a:xfrm>
            <a:off x="245950" y="1114475"/>
            <a:ext cx="8729400" cy="18537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t" anchorCtr="0">
            <a:noAutofit/>
          </a:bodyPr>
          <a:lstStyle/>
          <a:p>
            <a:pPr marL="171450" indent="-171450">
              <a:spcAft>
                <a:spcPts val="600"/>
              </a:spcAft>
              <a:buChar char="•"/>
            </a:pPr>
            <a:r>
              <a:rPr lang="en-US" sz="1000" b="1">
                <a:solidFill>
                  <a:srgbClr val="595959"/>
                </a:solidFill>
              </a:rPr>
              <a:t>PG TA:</a:t>
            </a:r>
            <a:r>
              <a:rPr lang="en-US" sz="1000">
                <a:solidFill>
                  <a:srgbClr val="595959"/>
                </a:solidFill>
              </a:rPr>
              <a:t> They are the ones who answer many of the UG students' questions outside of lectures/tutorials.</a:t>
            </a:r>
            <a:endParaRPr lang="en-US"/>
          </a:p>
          <a:p>
            <a:pPr marL="171450" indent="-171450">
              <a:spcAft>
                <a:spcPts val="600"/>
              </a:spcAft>
              <a:buChar char="•"/>
            </a:pPr>
            <a:r>
              <a:rPr lang="en-US" sz="1000">
                <a:solidFill>
                  <a:srgbClr val="595959"/>
                </a:solidFill>
              </a:rPr>
              <a:t>Scenario for PG TA: Outside of office hours, when they are answering questions by UG students in online platforms</a:t>
            </a:r>
          </a:p>
          <a:p>
            <a:pPr>
              <a:spcAft>
                <a:spcPts val="600"/>
              </a:spcAft>
            </a:pPr>
            <a:endParaRPr lang="en-US" sz="1000">
              <a:solidFill>
                <a:srgbClr val="595959"/>
              </a:solidFill>
            </a:endParaRPr>
          </a:p>
          <a:p>
            <a:pPr marL="171450" indent="-171450">
              <a:spcAft>
                <a:spcPts val="600"/>
              </a:spcAft>
              <a:buChar char="•"/>
            </a:pPr>
            <a:r>
              <a:rPr lang="en-US" sz="1000" b="1">
                <a:solidFill>
                  <a:srgbClr val="595959"/>
                </a:solidFill>
              </a:rPr>
              <a:t>UG Students:</a:t>
            </a:r>
            <a:r>
              <a:rPr lang="en-US" sz="1000">
                <a:solidFill>
                  <a:srgbClr val="595959"/>
                </a:solidFill>
              </a:rPr>
              <a:t> They are the ones who ask the questions towards the PG TA outside of lectures/tutorials</a:t>
            </a:r>
          </a:p>
          <a:p>
            <a:pPr marL="171450" indent="-171450">
              <a:spcAft>
                <a:spcPts val="600"/>
              </a:spcAft>
              <a:buChar char="•"/>
            </a:pPr>
            <a:r>
              <a:rPr lang="en-US" sz="1000">
                <a:solidFill>
                  <a:srgbClr val="595959"/>
                </a:solidFill>
              </a:rPr>
              <a:t>Scenario for UG students:  Outside of class time, studying for exams; working on assignments/revision</a:t>
            </a:r>
          </a:p>
        </p:txBody>
      </p:sp>
      <p:sp>
        <p:nvSpPr>
          <p:cNvPr id="789" name="Google Shape;789;p78"/>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790" name="Google Shape;790;p78"/>
          <p:cNvSpPr txBox="1"/>
          <p:nvPr/>
        </p:nvSpPr>
        <p:spPr>
          <a:xfrm>
            <a:off x="206202" y="353500"/>
            <a:ext cx="45903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2a: Prototype - Build</a:t>
            </a:r>
            <a:endParaRPr sz="1200" b="1">
              <a:solidFill>
                <a:schemeClr val="lt1"/>
              </a:solidFill>
            </a:endParaRPr>
          </a:p>
        </p:txBody>
      </p:sp>
      <p:sp>
        <p:nvSpPr>
          <p:cNvPr id="791" name="Google Shape;791;p78"/>
          <p:cNvSpPr txBox="1"/>
          <p:nvPr/>
        </p:nvSpPr>
        <p:spPr>
          <a:xfrm>
            <a:off x="130000" y="703738"/>
            <a:ext cx="796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2D3B45"/>
                </a:solidFill>
                <a:latin typeface="Calibri"/>
                <a:ea typeface="Calibri"/>
                <a:cs typeface="Calibri"/>
                <a:sym typeface="Calibri"/>
              </a:rPr>
              <a:t>Set the goal and scenario: WHO are you designing for?</a:t>
            </a:r>
            <a:endParaRPr sz="1200">
              <a:solidFill>
                <a:srgbClr val="2D3B45"/>
              </a:solidFill>
              <a:latin typeface="Calibri"/>
              <a:ea typeface="Calibri"/>
              <a:cs typeface="Calibri"/>
              <a:sym typeface="Calibri"/>
            </a:endParaRPr>
          </a:p>
        </p:txBody>
      </p:sp>
      <p:sp>
        <p:nvSpPr>
          <p:cNvPr id="793" name="Google Shape;793;p78"/>
          <p:cNvSpPr/>
          <p:nvPr/>
        </p:nvSpPr>
        <p:spPr>
          <a:xfrm>
            <a:off x="245950" y="3383700"/>
            <a:ext cx="8729400" cy="1695545"/>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t" anchorCtr="0">
            <a:noAutofit/>
          </a:bodyPr>
          <a:lstStyle/>
          <a:p>
            <a:pPr>
              <a:spcAft>
                <a:spcPts val="600"/>
              </a:spcAft>
            </a:pPr>
            <a:r>
              <a:rPr lang="en-US" sz="1000"/>
              <a:t>•</a:t>
            </a:r>
            <a:r>
              <a:rPr lang="en-US" sz="1000" b="1">
                <a:solidFill>
                  <a:srgbClr val="595959"/>
                </a:solidFill>
              </a:rPr>
              <a:t>PG TA:</a:t>
            </a:r>
            <a:r>
              <a:rPr lang="en-US" sz="1000">
                <a:solidFill>
                  <a:srgbClr val="595959"/>
                </a:solidFill>
              </a:rPr>
              <a:t> They need to work on their researches but they don't have enough time to do so. This is because PG TA have many other tasks, with </a:t>
            </a:r>
            <a:r>
              <a:rPr lang="en-US" sz="1000" b="1">
                <a:solidFill>
                  <a:srgbClr val="595959"/>
                </a:solidFill>
              </a:rPr>
              <a:t>answering UG students' questions</a:t>
            </a:r>
            <a:r>
              <a:rPr lang="en-US" sz="1000">
                <a:solidFill>
                  <a:srgbClr val="595959"/>
                </a:solidFill>
              </a:rPr>
              <a:t> being one of the most time-consuming duties. Answering students is so </a:t>
            </a:r>
            <a:r>
              <a:rPr lang="en-US" sz="1000" b="1">
                <a:solidFill>
                  <a:srgbClr val="595959"/>
                </a:solidFill>
              </a:rPr>
              <a:t>time-consuming</a:t>
            </a:r>
            <a:r>
              <a:rPr lang="en-US" sz="1000">
                <a:solidFill>
                  <a:srgbClr val="595959"/>
                </a:solidFill>
              </a:rPr>
              <a:t> because there are </a:t>
            </a:r>
            <a:r>
              <a:rPr lang="en-US" sz="1000" b="1">
                <a:solidFill>
                  <a:srgbClr val="595959"/>
                </a:solidFill>
              </a:rPr>
              <a:t>many questions in different platforms</a:t>
            </a:r>
            <a:r>
              <a:rPr lang="en-US" sz="1000">
                <a:solidFill>
                  <a:srgbClr val="595959"/>
                </a:solidFill>
              </a:rPr>
              <a:t>, so there are both platform-switching time and time for answering questions. However, because there is</a:t>
            </a:r>
            <a:r>
              <a:rPr lang="en-US" sz="1000" b="1">
                <a:solidFill>
                  <a:srgbClr val="595959"/>
                </a:solidFill>
              </a:rPr>
              <a:t> no centralized platform and questions are not organized</a:t>
            </a:r>
            <a:r>
              <a:rPr lang="en-US" sz="1000">
                <a:solidFill>
                  <a:srgbClr val="595959"/>
                </a:solidFill>
              </a:rPr>
              <a:t>, PG TA are answering each question independently without an organized system. With the busy schedule, they need </a:t>
            </a:r>
            <a:r>
              <a:rPr lang="en-US" sz="1000" b="1">
                <a:solidFill>
                  <a:srgbClr val="595959"/>
                </a:solidFill>
              </a:rPr>
              <a:t>an efficient way to answer most students' questions without repeating themselves</a:t>
            </a:r>
            <a:r>
              <a:rPr lang="en-US" sz="1000">
                <a:solidFill>
                  <a:srgbClr val="595959"/>
                </a:solidFill>
              </a:rPr>
              <a:t>.</a:t>
            </a:r>
          </a:p>
          <a:p>
            <a:pPr>
              <a:spcAft>
                <a:spcPts val="600"/>
              </a:spcAft>
            </a:pPr>
            <a:r>
              <a:rPr lang="en-US" sz="1000"/>
              <a:t>•</a:t>
            </a:r>
            <a:r>
              <a:rPr lang="en-US" sz="1000" b="1">
                <a:solidFill>
                  <a:srgbClr val="595959"/>
                </a:solidFill>
              </a:rPr>
              <a:t>UG Students:</a:t>
            </a:r>
            <a:r>
              <a:rPr lang="en-US" sz="1000">
                <a:solidFill>
                  <a:srgbClr val="595959"/>
                </a:solidFill>
              </a:rPr>
              <a:t> They want to study for their exams conveniently and reliably but they currently can't do both. The two major ways UG students adopt to solve their questions are through asking </a:t>
            </a:r>
            <a:r>
              <a:rPr lang="en-US" sz="1000" err="1">
                <a:solidFill>
                  <a:srgbClr val="595959"/>
                </a:solidFill>
              </a:rPr>
              <a:t>GenAI</a:t>
            </a:r>
            <a:r>
              <a:rPr lang="en-US" sz="1000">
                <a:solidFill>
                  <a:srgbClr val="595959"/>
                </a:solidFill>
              </a:rPr>
              <a:t> and asking PG TA. However, the former method sometimes produces </a:t>
            </a:r>
            <a:r>
              <a:rPr lang="en-US" sz="1000" b="1">
                <a:solidFill>
                  <a:srgbClr val="595959"/>
                </a:solidFill>
              </a:rPr>
              <a:t>unreliable or even false answers </a:t>
            </a:r>
            <a:r>
              <a:rPr lang="en-US" sz="1000">
                <a:solidFill>
                  <a:srgbClr val="595959"/>
                </a:solidFill>
              </a:rPr>
              <a:t>which is problematic for preparing exams, while the latter one is</a:t>
            </a:r>
            <a:r>
              <a:rPr lang="en-US" sz="1000" b="1">
                <a:solidFill>
                  <a:srgbClr val="595959"/>
                </a:solidFill>
              </a:rPr>
              <a:t> limited to office hours</a:t>
            </a:r>
            <a:r>
              <a:rPr lang="en-US" sz="1000">
                <a:solidFill>
                  <a:srgbClr val="595959"/>
                </a:solidFill>
              </a:rPr>
              <a:t> and deemed to be inconvenient by many. Currently, there are</a:t>
            </a:r>
            <a:r>
              <a:rPr lang="en-US" sz="1000" b="1">
                <a:solidFill>
                  <a:srgbClr val="595959"/>
                </a:solidFill>
              </a:rPr>
              <a:t> no easily accessible methods for UG students to get reliable assistance for exams conveniently</a:t>
            </a:r>
            <a:r>
              <a:rPr lang="en-US" sz="1000">
                <a:solidFill>
                  <a:srgbClr val="595959"/>
                </a:solidFill>
              </a:rPr>
              <a:t>, so they have a need for</a:t>
            </a:r>
            <a:r>
              <a:rPr lang="en-US" sz="1000" b="1">
                <a:solidFill>
                  <a:srgbClr val="595959"/>
                </a:solidFill>
              </a:rPr>
              <a:t> academic assistance which is both convenient and reliable</a:t>
            </a:r>
            <a:r>
              <a:rPr lang="en-US" sz="1000">
                <a:solidFill>
                  <a:srgbClr val="595959"/>
                </a:solidFill>
              </a:rPr>
              <a:t>.</a:t>
            </a:r>
            <a:endParaRPr lang="en-US"/>
          </a:p>
          <a:p>
            <a:endParaRPr lang="en-US">
              <a:solidFill>
                <a:srgbClr val="BC7049"/>
              </a:solidFill>
            </a:endParaRPr>
          </a:p>
        </p:txBody>
      </p:sp>
      <p:sp>
        <p:nvSpPr>
          <p:cNvPr id="794" name="Google Shape;794;p78"/>
          <p:cNvSpPr txBox="1"/>
          <p:nvPr/>
        </p:nvSpPr>
        <p:spPr>
          <a:xfrm>
            <a:off x="168650" y="3014388"/>
            <a:ext cx="796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2D3B45"/>
                </a:solidFill>
                <a:latin typeface="Calibri"/>
                <a:ea typeface="Calibri"/>
                <a:cs typeface="Calibri"/>
                <a:sym typeface="Calibri"/>
              </a:rPr>
              <a:t>WHAT unmet need do they have?</a:t>
            </a:r>
            <a:endParaRPr sz="1200">
              <a:solidFill>
                <a:srgbClr val="2D3B45"/>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79"/>
          <p:cNvSpPr/>
          <p:nvPr/>
        </p:nvSpPr>
        <p:spPr>
          <a:xfrm>
            <a:off x="286200" y="1705750"/>
            <a:ext cx="8571600" cy="33447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01" name="Google Shape;801;p79"/>
          <p:cNvSpPr txBox="1"/>
          <p:nvPr/>
        </p:nvSpPr>
        <p:spPr>
          <a:xfrm>
            <a:off x="206202" y="353500"/>
            <a:ext cx="45903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2b: Summary</a:t>
            </a:r>
            <a:endParaRPr sz="1200" b="1">
              <a:solidFill>
                <a:schemeClr val="lt1"/>
              </a:solidFill>
            </a:endParaRPr>
          </a:p>
        </p:txBody>
      </p:sp>
      <p:sp>
        <p:nvSpPr>
          <p:cNvPr id="802" name="Google Shape;802;p79"/>
          <p:cNvSpPr txBox="1"/>
          <p:nvPr/>
        </p:nvSpPr>
        <p:spPr>
          <a:xfrm>
            <a:off x="206200" y="703738"/>
            <a:ext cx="7962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0F0F0F"/>
                </a:solidFill>
                <a:latin typeface="Calibri"/>
                <a:ea typeface="Calibri"/>
                <a:cs typeface="Calibri"/>
                <a:sym typeface="Calibri"/>
              </a:rPr>
              <a:t>Use whatever raw materials you have and take a couple of hours to quickly build a rough prototype. Write down your building process and take photos/videos for your prototype.</a:t>
            </a:r>
            <a:endParaRPr sz="1100">
              <a:solidFill>
                <a:srgbClr val="0F0F0F"/>
              </a:solidFill>
              <a:latin typeface="Calibri"/>
              <a:ea typeface="Calibri"/>
              <a:cs typeface="Calibri"/>
              <a:sym typeface="Calibri"/>
            </a:endParaRPr>
          </a:p>
        </p:txBody>
      </p:sp>
      <p:sp>
        <p:nvSpPr>
          <p:cNvPr id="804" name="Google Shape;804;p79"/>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05" name="Google Shape;805;p79"/>
          <p:cNvSpPr txBox="1"/>
          <p:nvPr/>
        </p:nvSpPr>
        <p:spPr>
          <a:xfrm>
            <a:off x="206200" y="1124550"/>
            <a:ext cx="7058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i="1">
                <a:solidFill>
                  <a:srgbClr val="999999"/>
                </a:solidFill>
                <a:latin typeface="Calibri"/>
                <a:ea typeface="Calibri"/>
                <a:cs typeface="Calibri"/>
                <a:sym typeface="Calibri"/>
              </a:rPr>
              <a:t>Tips: Don’t spend too much time and seek perfection for your prototype. The main purpose is to make your idea tangible and testable for your audience. The first few prototypes are designed to fail (so you learn how you can improve)</a:t>
            </a:r>
            <a:endParaRPr sz="1000" b="1" i="1">
              <a:solidFill>
                <a:schemeClr val="lt1"/>
              </a:solidFill>
              <a:highlight>
                <a:srgbClr val="434343"/>
              </a:highlight>
              <a:latin typeface="Calibri"/>
              <a:ea typeface="Calibri"/>
              <a:cs typeface="Calibri"/>
              <a:sym typeface="Calibri"/>
            </a:endParaRPr>
          </a:p>
        </p:txBody>
      </p:sp>
      <p:sp>
        <p:nvSpPr>
          <p:cNvPr id="808" name="Google Shape;808;p79"/>
          <p:cNvSpPr/>
          <p:nvPr/>
        </p:nvSpPr>
        <p:spPr>
          <a:xfrm>
            <a:off x="8343925" y="4761075"/>
            <a:ext cx="488100" cy="159900"/>
          </a:xfrm>
          <a:prstGeom prst="rightArrow">
            <a:avLst>
              <a:gd name="adj1" fmla="val 50000"/>
              <a:gd name="adj2" fmla="val 50000"/>
            </a:avLst>
          </a:prstGeom>
          <a:solidFill>
            <a:srgbClr val="2D3B4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07;p79">
            <a:extLst>
              <a:ext uri="{FF2B5EF4-FFF2-40B4-BE49-F238E27FC236}">
                <a16:creationId xmlns:a16="http://schemas.microsoft.com/office/drawing/2014/main" id="{392DB640-AF31-297A-3FB6-CC74A1D357DD}"/>
              </a:ext>
            </a:extLst>
          </p:cNvPr>
          <p:cNvSpPr txBox="1"/>
          <p:nvPr/>
        </p:nvSpPr>
        <p:spPr>
          <a:xfrm>
            <a:off x="353450" y="1908547"/>
            <a:ext cx="8406081" cy="1877407"/>
          </a:xfrm>
          <a:prstGeom prst="rect">
            <a:avLst/>
          </a:prstGeom>
          <a:noFill/>
          <a:ln>
            <a:noFill/>
          </a:ln>
        </p:spPr>
        <p:txBody>
          <a:bodyPr spcFirstLastPara="1" wrap="square" lIns="91425" tIns="91425" rIns="91425" bIns="91425" anchor="t" anchorCtr="0">
            <a:spAutoFit/>
          </a:bodyPr>
          <a:lstStyle/>
          <a:p>
            <a:r>
              <a:rPr lang="en-US" altLang="zh-HK" sz="1100" dirty="0">
                <a:solidFill>
                  <a:srgbClr val="2D3B45"/>
                </a:solidFill>
                <a:latin typeface="Calibri"/>
                <a:ea typeface="Calibri"/>
                <a:cs typeface="Calibri"/>
                <a:sym typeface="Calibri"/>
              </a:rPr>
              <a:t>B</a:t>
            </a:r>
            <a:r>
              <a:rPr lang="zh-HK" sz="1100" dirty="0">
                <a:solidFill>
                  <a:srgbClr val="2D3B45"/>
                </a:solidFill>
                <a:latin typeface="Calibri"/>
                <a:cs typeface="Calibri"/>
              </a:rPr>
              <a:t>u</a:t>
            </a:r>
            <a:r>
              <a:rPr lang="zh-HK" sz="1100" dirty="0">
                <a:solidFill>
                  <a:srgbClr val="2D3B45"/>
                </a:solidFill>
                <a:latin typeface="Calibri"/>
                <a:ea typeface="Calibri"/>
                <a:cs typeface="Calibri"/>
                <a:sym typeface="Calibri"/>
              </a:rPr>
              <a:t>i</a:t>
            </a:r>
            <a:r>
              <a:rPr lang="en-US" altLang="zh-HK" sz="1100" dirty="0">
                <a:solidFill>
                  <a:srgbClr val="2D3B45"/>
                </a:solidFill>
                <a:latin typeface="Calibri"/>
                <a:ea typeface="Calibri"/>
                <a:cs typeface="Calibri"/>
                <a:sym typeface="Calibri"/>
              </a:rPr>
              <a:t>l</a:t>
            </a:r>
            <a:r>
              <a:rPr lang="zh-HK" sz="1100" dirty="0">
                <a:solidFill>
                  <a:srgbClr val="2D3B45"/>
                </a:solidFill>
                <a:latin typeface="Calibri"/>
                <a:ea typeface="Calibri"/>
                <a:cs typeface="Calibri"/>
                <a:sym typeface="Calibri"/>
              </a:rPr>
              <a:t>din</a:t>
            </a:r>
            <a:r>
              <a:rPr lang="zh-HK" sz="1100" dirty="0">
                <a:solidFill>
                  <a:srgbClr val="2D3B45"/>
                </a:solidFill>
                <a:latin typeface="Calibri"/>
                <a:cs typeface="Calibri"/>
              </a:rPr>
              <a:t>g P</a:t>
            </a:r>
            <a:r>
              <a:rPr lang="en-US" altLang="zh-HK" sz="1100" dirty="0" err="1">
                <a:solidFill>
                  <a:srgbClr val="2D3B45"/>
                </a:solidFill>
                <a:latin typeface="Calibri"/>
                <a:ea typeface="Calibri"/>
                <a:cs typeface="Calibri"/>
              </a:rPr>
              <a:t>rocess</a:t>
            </a:r>
            <a:r>
              <a:rPr lang="en-US" altLang="zh-HK" sz="1100" dirty="0">
                <a:solidFill>
                  <a:srgbClr val="2D3B45"/>
                </a:solidFill>
                <a:latin typeface="Calibri"/>
                <a:ea typeface="Calibri"/>
                <a:cs typeface="Calibri"/>
              </a:rPr>
              <a:t>:</a:t>
            </a:r>
            <a:r>
              <a:rPr lang="zh-HK" altLang="en-US" sz="1100" dirty="0">
                <a:solidFill>
                  <a:srgbClr val="2D3B45"/>
                </a:solidFill>
                <a:latin typeface="Calibri"/>
                <a:ea typeface="Calibri"/>
                <a:cs typeface="Calibri"/>
              </a:rPr>
              <a:t> We have first identified the core functionalities we want to achieve based on the unmet needs and our brainstorming session. The concepts we want to test are:</a:t>
            </a:r>
          </a:p>
          <a:p>
            <a:pPr marL="171450" indent="-171450">
              <a:buFont typeface="Calibri"/>
              <a:buChar char="-"/>
            </a:pPr>
            <a:r>
              <a:rPr lang="zh-HK" altLang="en-US" sz="1100" dirty="0">
                <a:solidFill>
                  <a:srgbClr val="2D3B45"/>
                </a:solidFill>
                <a:latin typeface="Calibri"/>
                <a:cs typeface="Calibri"/>
              </a:rPr>
              <a:t>FAQ database which can be verified by PG TA</a:t>
            </a:r>
          </a:p>
          <a:p>
            <a:pPr marL="171450" indent="-171450">
              <a:buFont typeface="Calibri"/>
              <a:buChar char="-"/>
            </a:pPr>
            <a:r>
              <a:rPr lang="zh-HK" altLang="en-US" sz="1100" dirty="0">
                <a:solidFill>
                  <a:srgbClr val="2D3B45"/>
                </a:solidFill>
                <a:latin typeface="Calibri"/>
                <a:cs typeface="Calibri"/>
              </a:rPr>
              <a:t>GenAI that are limited to only giving tips and assistance </a:t>
            </a:r>
          </a:p>
          <a:p>
            <a:pPr>
              <a:buFont typeface="Calibri"/>
            </a:pPr>
            <a:r>
              <a:rPr lang="zh-HK" altLang="en-US" sz="1100" dirty="0">
                <a:solidFill>
                  <a:srgbClr val="2D3B45"/>
                </a:solidFill>
                <a:latin typeface="Calibri"/>
                <a:cs typeface="Calibri"/>
              </a:rPr>
              <a:t>but not direct answers</a:t>
            </a:r>
          </a:p>
          <a:p>
            <a:pPr marL="171450" indent="-171450">
              <a:buFont typeface="Calibri"/>
              <a:buChar char="-"/>
            </a:pPr>
            <a:r>
              <a:rPr lang="zh-HK" altLang="en-US" sz="1100" dirty="0">
                <a:solidFill>
                  <a:srgbClr val="2D3B45"/>
                </a:solidFill>
                <a:latin typeface="Calibri"/>
                <a:cs typeface="Calibri"/>
              </a:rPr>
              <a:t>Summary of questions asked in GenAI for TA to update FAQ</a:t>
            </a:r>
            <a:endParaRPr lang="en-US" altLang="zh-HK" sz="1100" dirty="0">
              <a:solidFill>
                <a:srgbClr val="2D3B45"/>
              </a:solidFill>
              <a:latin typeface="Calibri"/>
              <a:cs typeface="Calibri"/>
            </a:endParaRPr>
          </a:p>
          <a:p>
            <a:pPr marL="171450" indent="-171450">
              <a:buFont typeface="Calibri"/>
              <a:buChar char="-"/>
            </a:pPr>
            <a:endParaRPr lang="en-US" altLang="zh-HK" sz="1100" dirty="0">
              <a:solidFill>
                <a:srgbClr val="2D3B45"/>
              </a:solidFill>
              <a:latin typeface="Calibri"/>
              <a:cs typeface="Calibri"/>
            </a:endParaRPr>
          </a:p>
          <a:p>
            <a:pPr marL="171450" indent="-171450">
              <a:buFont typeface="Calibri"/>
              <a:buChar char="-"/>
            </a:pPr>
            <a:endParaRPr lang="en-US" altLang="zh-HK" sz="1100" dirty="0">
              <a:solidFill>
                <a:srgbClr val="2D3B45"/>
              </a:solidFill>
              <a:latin typeface="Calibri"/>
              <a:cs typeface="Calibri"/>
            </a:endParaRPr>
          </a:p>
          <a:p>
            <a:r>
              <a:rPr lang="en-US" altLang="zh-HK" sz="1100" dirty="0">
                <a:solidFill>
                  <a:srgbClr val="2D3B45"/>
                </a:solidFill>
                <a:latin typeface="Calibri"/>
                <a:cs typeface="Calibri"/>
              </a:rPr>
              <a:t>We have also decided the idea to </a:t>
            </a:r>
            <a:r>
              <a:rPr lang="en-US" altLang="zh-HK" sz="1100">
                <a:solidFill>
                  <a:srgbClr val="2D3B45"/>
                </a:solidFill>
                <a:latin typeface="Calibri"/>
                <a:cs typeface="Calibri"/>
              </a:rPr>
              <a:t>be named “T-AI”.</a:t>
            </a:r>
            <a:endParaRPr lang="zh-HK" altLang="en-US" sz="1100">
              <a:solidFill>
                <a:srgbClr val="2D3B45"/>
              </a:solidFill>
              <a:latin typeface="Calibri"/>
              <a:cs typeface="Calibri"/>
            </a:endParaRPr>
          </a:p>
          <a:p>
            <a:pPr marL="171450" indent="-171450">
              <a:buFont typeface="Calibri"/>
              <a:buChar char="-"/>
            </a:pPr>
            <a:endParaRPr lang="zh-HK" altLang="en-US" sz="1100" dirty="0">
              <a:solidFill>
                <a:srgbClr val="2D3B45"/>
              </a:solidFill>
              <a:latin typeface="Calibri"/>
              <a:cs typeface="Calibri"/>
            </a:endParaRPr>
          </a:p>
        </p:txBody>
      </p:sp>
      <p:pic>
        <p:nvPicPr>
          <p:cNvPr id="2" name="Picture 1" descr="A white board with writing on it&#10;&#10;Description automatically generated">
            <a:extLst>
              <a:ext uri="{FF2B5EF4-FFF2-40B4-BE49-F238E27FC236}">
                <a16:creationId xmlns:a16="http://schemas.microsoft.com/office/drawing/2014/main" id="{1D85D58C-4E77-520D-5A8E-649B76B3258E}"/>
              </a:ext>
            </a:extLst>
          </p:cNvPr>
          <p:cNvPicPr>
            <a:picLocks noChangeAspect="1"/>
          </p:cNvPicPr>
          <p:nvPr/>
        </p:nvPicPr>
        <p:blipFill>
          <a:blip r:embed="rId3"/>
          <a:stretch>
            <a:fillRect/>
          </a:stretch>
        </p:blipFill>
        <p:spPr>
          <a:xfrm>
            <a:off x="4342048" y="2386014"/>
            <a:ext cx="3149427" cy="2352418"/>
          </a:xfrm>
          <a:prstGeom prst="rect">
            <a:avLst/>
          </a:prstGeom>
        </p:spPr>
      </p:pic>
      <p:sp>
        <p:nvSpPr>
          <p:cNvPr id="5" name="Google Shape;807;p79">
            <a:extLst>
              <a:ext uri="{FF2B5EF4-FFF2-40B4-BE49-F238E27FC236}">
                <a16:creationId xmlns:a16="http://schemas.microsoft.com/office/drawing/2014/main" id="{38B30666-EA68-45CF-2FFA-77E3E428647F}"/>
              </a:ext>
            </a:extLst>
          </p:cNvPr>
          <p:cNvSpPr txBox="1"/>
          <p:nvPr/>
        </p:nvSpPr>
        <p:spPr>
          <a:xfrm>
            <a:off x="4276722" y="4696635"/>
            <a:ext cx="4320627" cy="353913"/>
          </a:xfrm>
          <a:prstGeom prst="rect">
            <a:avLst/>
          </a:prstGeom>
          <a:noFill/>
          <a:ln>
            <a:noFill/>
          </a:ln>
        </p:spPr>
        <p:txBody>
          <a:bodyPr spcFirstLastPara="1" wrap="square" lIns="91425" tIns="91425" rIns="91425" bIns="91425" anchor="t" anchorCtr="0">
            <a:spAutoFit/>
          </a:bodyPr>
          <a:lstStyle/>
          <a:p>
            <a:r>
              <a:rPr lang="en-US" altLang="zh-HK" sz="1100">
                <a:solidFill>
                  <a:srgbClr val="2D3B45"/>
                </a:solidFill>
                <a:latin typeface="Calibri"/>
                <a:ea typeface="Calibri"/>
                <a:cs typeface="Calibri"/>
              </a:rPr>
              <a:t>Figure 1: Our summary of meeting on 26th October, 2023</a:t>
            </a:r>
            <a:endParaRPr lang="en-US" altLang="zh-HK"/>
          </a:p>
        </p:txBody>
      </p:sp>
    </p:spTree>
    <p:extLst>
      <p:ext uri="{BB962C8B-B14F-4D97-AF65-F5344CB8AC3E}">
        <p14:creationId xmlns:p14="http://schemas.microsoft.com/office/powerpoint/2010/main" val="2265703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79"/>
          <p:cNvSpPr/>
          <p:nvPr/>
        </p:nvSpPr>
        <p:spPr>
          <a:xfrm>
            <a:off x="286200" y="1705750"/>
            <a:ext cx="8571600" cy="33447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01" name="Google Shape;801;p79"/>
          <p:cNvSpPr txBox="1"/>
          <p:nvPr/>
        </p:nvSpPr>
        <p:spPr>
          <a:xfrm>
            <a:off x="206202" y="353500"/>
            <a:ext cx="45903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2b: Summary</a:t>
            </a:r>
            <a:endParaRPr sz="1200" b="1">
              <a:solidFill>
                <a:schemeClr val="lt1"/>
              </a:solidFill>
            </a:endParaRPr>
          </a:p>
        </p:txBody>
      </p:sp>
      <p:sp>
        <p:nvSpPr>
          <p:cNvPr id="802" name="Google Shape;802;p79"/>
          <p:cNvSpPr txBox="1"/>
          <p:nvPr/>
        </p:nvSpPr>
        <p:spPr>
          <a:xfrm>
            <a:off x="206200" y="703738"/>
            <a:ext cx="7962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0F0F0F"/>
                </a:solidFill>
                <a:latin typeface="Calibri"/>
                <a:ea typeface="Calibri"/>
                <a:cs typeface="Calibri"/>
                <a:sym typeface="Calibri"/>
              </a:rPr>
              <a:t>Use whatever raw materials you have and take a couple of hours to quickly build a rough prototype. Write down your building process and take photos/videos for your prototype.</a:t>
            </a:r>
            <a:endParaRPr sz="1100">
              <a:solidFill>
                <a:srgbClr val="0F0F0F"/>
              </a:solidFill>
              <a:latin typeface="Calibri"/>
              <a:ea typeface="Calibri"/>
              <a:cs typeface="Calibri"/>
              <a:sym typeface="Calibri"/>
            </a:endParaRPr>
          </a:p>
        </p:txBody>
      </p:sp>
      <p:sp>
        <p:nvSpPr>
          <p:cNvPr id="804" name="Google Shape;804;p79"/>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05" name="Google Shape;805;p79"/>
          <p:cNvSpPr txBox="1"/>
          <p:nvPr/>
        </p:nvSpPr>
        <p:spPr>
          <a:xfrm>
            <a:off x="206200" y="1124550"/>
            <a:ext cx="7058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i="1">
                <a:solidFill>
                  <a:srgbClr val="999999"/>
                </a:solidFill>
                <a:latin typeface="Calibri"/>
                <a:ea typeface="Calibri"/>
                <a:cs typeface="Calibri"/>
                <a:sym typeface="Calibri"/>
              </a:rPr>
              <a:t>Tips: Don’t spend too much time and seek perfection for your prototype. The main purpose is to make your idea tangible and testable for your audience. The first few prototypes are designed to fail (so you learn how you can improve)</a:t>
            </a:r>
            <a:endParaRPr sz="1000" b="1" i="1">
              <a:solidFill>
                <a:schemeClr val="lt1"/>
              </a:solidFill>
              <a:highlight>
                <a:srgbClr val="434343"/>
              </a:highlight>
              <a:latin typeface="Calibri"/>
              <a:ea typeface="Calibri"/>
              <a:cs typeface="Calibri"/>
              <a:sym typeface="Calibri"/>
            </a:endParaRPr>
          </a:p>
        </p:txBody>
      </p:sp>
      <p:sp>
        <p:nvSpPr>
          <p:cNvPr id="808" name="Google Shape;808;p79"/>
          <p:cNvSpPr/>
          <p:nvPr/>
        </p:nvSpPr>
        <p:spPr>
          <a:xfrm>
            <a:off x="8343925" y="4761075"/>
            <a:ext cx="488100" cy="159900"/>
          </a:xfrm>
          <a:prstGeom prst="rightArrow">
            <a:avLst>
              <a:gd name="adj1" fmla="val 50000"/>
              <a:gd name="adj2" fmla="val 50000"/>
            </a:avLst>
          </a:prstGeom>
          <a:solidFill>
            <a:srgbClr val="2D3B4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7;p79">
            <a:extLst>
              <a:ext uri="{FF2B5EF4-FFF2-40B4-BE49-F238E27FC236}">
                <a16:creationId xmlns:a16="http://schemas.microsoft.com/office/drawing/2014/main" id="{38B30666-EA68-45CF-2FFA-77E3E428647F}"/>
              </a:ext>
            </a:extLst>
          </p:cNvPr>
          <p:cNvSpPr txBox="1"/>
          <p:nvPr/>
        </p:nvSpPr>
        <p:spPr>
          <a:xfrm>
            <a:off x="285366" y="4696635"/>
            <a:ext cx="4320627" cy="353913"/>
          </a:xfrm>
          <a:prstGeom prst="rect">
            <a:avLst/>
          </a:prstGeom>
          <a:noFill/>
          <a:ln>
            <a:noFill/>
          </a:ln>
        </p:spPr>
        <p:txBody>
          <a:bodyPr spcFirstLastPara="1" wrap="square" lIns="91425" tIns="91425" rIns="91425" bIns="91425" anchor="t" anchorCtr="0">
            <a:spAutoFit/>
          </a:bodyPr>
          <a:lstStyle/>
          <a:p>
            <a:r>
              <a:rPr lang="en-US" altLang="zh-HK" sz="1100">
                <a:solidFill>
                  <a:srgbClr val="2D3B45"/>
                </a:solidFill>
                <a:latin typeface="Calibri"/>
                <a:ea typeface="Calibri"/>
                <a:cs typeface="Calibri"/>
              </a:rPr>
              <a:t>Figure 2: Our draft to show the logic flow of our concepts</a:t>
            </a:r>
          </a:p>
        </p:txBody>
      </p:sp>
      <p:pic>
        <p:nvPicPr>
          <p:cNvPr id="4" name="Picture 3" descr="A screenshot of a computer&#10;&#10;Description automatically generated">
            <a:extLst>
              <a:ext uri="{FF2B5EF4-FFF2-40B4-BE49-F238E27FC236}">
                <a16:creationId xmlns:a16="http://schemas.microsoft.com/office/drawing/2014/main" id="{DCB06B38-08CC-5357-691D-639C86BEFFAF}"/>
              </a:ext>
            </a:extLst>
          </p:cNvPr>
          <p:cNvPicPr>
            <a:picLocks noChangeAspect="1"/>
          </p:cNvPicPr>
          <p:nvPr/>
        </p:nvPicPr>
        <p:blipFill>
          <a:blip r:embed="rId3"/>
          <a:stretch>
            <a:fillRect/>
          </a:stretch>
        </p:blipFill>
        <p:spPr>
          <a:xfrm>
            <a:off x="-650265" y="2890024"/>
            <a:ext cx="4330500" cy="1843556"/>
          </a:xfrm>
          <a:prstGeom prst="rect">
            <a:avLst/>
          </a:prstGeom>
        </p:spPr>
      </p:pic>
      <p:sp>
        <p:nvSpPr>
          <p:cNvPr id="3" name="Google Shape;807;p79">
            <a:extLst>
              <a:ext uri="{FF2B5EF4-FFF2-40B4-BE49-F238E27FC236}">
                <a16:creationId xmlns:a16="http://schemas.microsoft.com/office/drawing/2014/main" id="{392DB640-AF31-297A-3FB6-CC74A1D357DD}"/>
              </a:ext>
            </a:extLst>
          </p:cNvPr>
          <p:cNvSpPr txBox="1"/>
          <p:nvPr/>
        </p:nvSpPr>
        <p:spPr>
          <a:xfrm>
            <a:off x="353450" y="1908547"/>
            <a:ext cx="8406081" cy="1031021"/>
          </a:xfrm>
          <a:prstGeom prst="rect">
            <a:avLst/>
          </a:prstGeom>
          <a:noFill/>
          <a:ln>
            <a:noFill/>
          </a:ln>
        </p:spPr>
        <p:txBody>
          <a:bodyPr spcFirstLastPara="1" wrap="square" lIns="91425" tIns="91425" rIns="91425" bIns="91425" anchor="t" anchorCtr="0">
            <a:spAutoFit/>
          </a:bodyPr>
          <a:lstStyle/>
          <a:p>
            <a:r>
              <a:rPr lang="en-US" altLang="zh-HK" sz="1100">
                <a:solidFill>
                  <a:srgbClr val="2D3B45"/>
                </a:solidFill>
                <a:latin typeface="Calibri"/>
                <a:ea typeface="Calibri"/>
                <a:cs typeface="Calibri"/>
              </a:rPr>
              <a:t>With our core concepts to be tested, we have produced a draft to illustrate the logic flow in our first prototype:</a:t>
            </a:r>
            <a:endParaRPr lang="en-US" altLang="zh-HK">
              <a:latin typeface="Calibri"/>
              <a:ea typeface="Calibri"/>
            </a:endParaRPr>
          </a:p>
          <a:p>
            <a:pPr marL="228600" indent="-228600">
              <a:buAutoNum type="arabicPeriod"/>
            </a:pPr>
            <a:r>
              <a:rPr lang="zh-HK" altLang="en-US" sz="1100">
                <a:solidFill>
                  <a:srgbClr val="2D3B45"/>
                </a:solidFill>
                <a:latin typeface="Calibri"/>
                <a:ea typeface="SimSun"/>
                <a:cs typeface="Calibri"/>
              </a:rPr>
              <a:t>Type in course name</a:t>
            </a:r>
          </a:p>
          <a:p>
            <a:pPr marL="228600" indent="-228600">
              <a:buAutoNum type="arabicPeriod"/>
            </a:pPr>
            <a:r>
              <a:rPr lang="zh-HK" altLang="en-US" sz="1100">
                <a:solidFill>
                  <a:srgbClr val="2D3B45"/>
                </a:solidFill>
                <a:latin typeface="Calibri"/>
                <a:ea typeface="SimSun"/>
                <a:cs typeface="Calibri"/>
              </a:rPr>
              <a:t>Show the course outline of the specified course</a:t>
            </a:r>
          </a:p>
          <a:p>
            <a:pPr marL="228600" indent="-228600">
              <a:buAutoNum type="arabicPeriod"/>
            </a:pPr>
            <a:r>
              <a:rPr lang="zh-HK" altLang="en-US" sz="1100">
                <a:solidFill>
                  <a:srgbClr val="2D3B45"/>
                </a:solidFill>
                <a:latin typeface="Calibri"/>
                <a:ea typeface="SimSun"/>
                <a:cs typeface="Calibri"/>
              </a:rPr>
              <a:t>Show FAQ for the specified topic</a:t>
            </a:r>
          </a:p>
          <a:p>
            <a:pPr marL="228600" indent="-228600">
              <a:buAutoNum type="arabicPeriod"/>
            </a:pPr>
            <a:r>
              <a:rPr lang="zh-HK" altLang="en-US" sz="1100">
                <a:solidFill>
                  <a:srgbClr val="2D3B45"/>
                </a:solidFill>
                <a:latin typeface="Calibri"/>
                <a:ea typeface="SimSun"/>
                <a:cs typeface="Calibri"/>
              </a:rPr>
              <a:t>Switch to GenAI if FAQ doesn't answer users' questions</a:t>
            </a:r>
          </a:p>
        </p:txBody>
      </p:sp>
    </p:spTree>
    <p:extLst>
      <p:ext uri="{BB962C8B-B14F-4D97-AF65-F5344CB8AC3E}">
        <p14:creationId xmlns:p14="http://schemas.microsoft.com/office/powerpoint/2010/main" val="170036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79"/>
          <p:cNvSpPr/>
          <p:nvPr/>
        </p:nvSpPr>
        <p:spPr>
          <a:xfrm>
            <a:off x="286200" y="1705750"/>
            <a:ext cx="8571600" cy="33447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01" name="Google Shape;801;p79"/>
          <p:cNvSpPr txBox="1"/>
          <p:nvPr/>
        </p:nvSpPr>
        <p:spPr>
          <a:xfrm>
            <a:off x="206202" y="353500"/>
            <a:ext cx="4590300" cy="369300"/>
          </a:xfrm>
          <a:prstGeom prst="rect">
            <a:avLst/>
          </a:prstGeom>
          <a:solidFill>
            <a:srgbClr val="2D3B4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Part 2b: Summary</a:t>
            </a:r>
            <a:endParaRPr sz="1200" b="1">
              <a:solidFill>
                <a:schemeClr val="lt1"/>
              </a:solidFill>
            </a:endParaRPr>
          </a:p>
        </p:txBody>
      </p:sp>
      <p:sp>
        <p:nvSpPr>
          <p:cNvPr id="802" name="Google Shape;802;p79"/>
          <p:cNvSpPr txBox="1"/>
          <p:nvPr/>
        </p:nvSpPr>
        <p:spPr>
          <a:xfrm>
            <a:off x="206200" y="703738"/>
            <a:ext cx="7962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0F0F0F"/>
                </a:solidFill>
                <a:latin typeface="Calibri"/>
                <a:ea typeface="Calibri"/>
                <a:cs typeface="Calibri"/>
                <a:sym typeface="Calibri"/>
              </a:rPr>
              <a:t>Use whatever raw materials you have and take a couple of hours to quickly build a rough prototype. Write down your building process and take photos/videos for your prototype.</a:t>
            </a:r>
            <a:endParaRPr sz="1100">
              <a:solidFill>
                <a:srgbClr val="0F0F0F"/>
              </a:solidFill>
              <a:latin typeface="Calibri"/>
              <a:ea typeface="Calibri"/>
              <a:cs typeface="Calibri"/>
              <a:sym typeface="Calibri"/>
            </a:endParaRPr>
          </a:p>
        </p:txBody>
      </p:sp>
      <p:sp>
        <p:nvSpPr>
          <p:cNvPr id="804" name="Google Shape;804;p79"/>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05" name="Google Shape;805;p79"/>
          <p:cNvSpPr txBox="1"/>
          <p:nvPr/>
        </p:nvSpPr>
        <p:spPr>
          <a:xfrm>
            <a:off x="206200" y="1124550"/>
            <a:ext cx="7058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i="1">
                <a:solidFill>
                  <a:srgbClr val="999999"/>
                </a:solidFill>
                <a:latin typeface="Calibri"/>
                <a:ea typeface="Calibri"/>
                <a:cs typeface="Calibri"/>
                <a:sym typeface="Calibri"/>
              </a:rPr>
              <a:t>Tips: Don’t spend too much time and seek perfection for your prototype. The main purpose is to make your idea tangible and testable for your audience. The first few prototypes are designed to fail (so you learn how you can improve)</a:t>
            </a:r>
            <a:endParaRPr sz="1000" b="1" i="1">
              <a:solidFill>
                <a:schemeClr val="lt1"/>
              </a:solidFill>
              <a:highlight>
                <a:srgbClr val="434343"/>
              </a:highlight>
              <a:latin typeface="Calibri"/>
              <a:ea typeface="Calibri"/>
              <a:cs typeface="Calibri"/>
              <a:sym typeface="Calibri"/>
            </a:endParaRPr>
          </a:p>
        </p:txBody>
      </p:sp>
      <p:sp>
        <p:nvSpPr>
          <p:cNvPr id="808" name="Google Shape;808;p79"/>
          <p:cNvSpPr/>
          <p:nvPr/>
        </p:nvSpPr>
        <p:spPr>
          <a:xfrm>
            <a:off x="8343925" y="4761075"/>
            <a:ext cx="488100" cy="159900"/>
          </a:xfrm>
          <a:prstGeom prst="rightArrow">
            <a:avLst>
              <a:gd name="adj1" fmla="val 50000"/>
              <a:gd name="adj2" fmla="val 50000"/>
            </a:avLst>
          </a:prstGeom>
          <a:solidFill>
            <a:srgbClr val="2D3B4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7;p79">
            <a:extLst>
              <a:ext uri="{FF2B5EF4-FFF2-40B4-BE49-F238E27FC236}">
                <a16:creationId xmlns:a16="http://schemas.microsoft.com/office/drawing/2014/main" id="{38B30666-EA68-45CF-2FFA-77E3E428647F}"/>
              </a:ext>
            </a:extLst>
          </p:cNvPr>
          <p:cNvSpPr txBox="1"/>
          <p:nvPr/>
        </p:nvSpPr>
        <p:spPr>
          <a:xfrm>
            <a:off x="285366" y="4696635"/>
            <a:ext cx="4320627" cy="353913"/>
          </a:xfrm>
          <a:prstGeom prst="rect">
            <a:avLst/>
          </a:prstGeom>
          <a:noFill/>
          <a:ln>
            <a:noFill/>
          </a:ln>
        </p:spPr>
        <p:txBody>
          <a:bodyPr spcFirstLastPara="1" wrap="square" lIns="91425" tIns="91425" rIns="91425" bIns="91425" anchor="t" anchorCtr="0">
            <a:spAutoFit/>
          </a:bodyPr>
          <a:lstStyle/>
          <a:p>
            <a:r>
              <a:rPr lang="en-US" altLang="zh-HK" sz="1100">
                <a:solidFill>
                  <a:srgbClr val="2D3B45"/>
                </a:solidFill>
                <a:latin typeface="Calibri"/>
                <a:ea typeface="Calibri"/>
                <a:cs typeface="Calibri"/>
              </a:rPr>
              <a:t>Video 1: Our idea of FAQ outline</a:t>
            </a:r>
          </a:p>
        </p:txBody>
      </p:sp>
      <p:sp>
        <p:nvSpPr>
          <p:cNvPr id="3" name="Google Shape;807;p79">
            <a:extLst>
              <a:ext uri="{FF2B5EF4-FFF2-40B4-BE49-F238E27FC236}">
                <a16:creationId xmlns:a16="http://schemas.microsoft.com/office/drawing/2014/main" id="{392DB640-AF31-297A-3FB6-CC74A1D357DD}"/>
              </a:ext>
            </a:extLst>
          </p:cNvPr>
          <p:cNvSpPr txBox="1"/>
          <p:nvPr/>
        </p:nvSpPr>
        <p:spPr>
          <a:xfrm>
            <a:off x="287276" y="2076989"/>
            <a:ext cx="3388913" cy="523190"/>
          </a:xfrm>
          <a:prstGeom prst="rect">
            <a:avLst/>
          </a:prstGeom>
          <a:noFill/>
          <a:ln>
            <a:noFill/>
          </a:ln>
        </p:spPr>
        <p:txBody>
          <a:bodyPr spcFirstLastPara="1" wrap="square" lIns="91425" tIns="91425" rIns="91425" bIns="91425" anchor="t" anchorCtr="0">
            <a:spAutoFit/>
          </a:bodyPr>
          <a:lstStyle/>
          <a:p>
            <a:pPr marL="228600" indent="-228600">
              <a:buAutoNum type="arabicPeriod"/>
            </a:pPr>
            <a:r>
              <a:rPr lang="en-US" altLang="zh-HK" sz="1100">
                <a:solidFill>
                  <a:srgbClr val="2D3B45"/>
                </a:solidFill>
                <a:latin typeface="Calibri"/>
                <a:ea typeface="Calibri"/>
                <a:cs typeface="Calibri"/>
              </a:rPr>
              <a:t>When FAQ includes the questions, users can directly take reference</a:t>
            </a:r>
          </a:p>
        </p:txBody>
      </p:sp>
      <p:pic>
        <p:nvPicPr>
          <p:cNvPr id="6" name="WhatsApp Video 2023-11-06 at 21.11.42">
            <a:hlinkClick r:id="" action="ppaction://media"/>
            <a:extLst>
              <a:ext uri="{FF2B5EF4-FFF2-40B4-BE49-F238E27FC236}">
                <a16:creationId xmlns:a16="http://schemas.microsoft.com/office/drawing/2014/main" id="{23C49820-75B1-80D4-1916-5BDD5CF0CB9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1079" y="2880022"/>
            <a:ext cx="3327102" cy="1882670"/>
          </a:xfrm>
          <a:prstGeom prst="rect">
            <a:avLst/>
          </a:prstGeom>
        </p:spPr>
      </p:pic>
      <p:pic>
        <p:nvPicPr>
          <p:cNvPr id="7" name="WhatsApp Video 2023-11-06 at 21.12.25">
            <a:hlinkClick r:id="" action="ppaction://media"/>
            <a:extLst>
              <a:ext uri="{FF2B5EF4-FFF2-40B4-BE49-F238E27FC236}">
                <a16:creationId xmlns:a16="http://schemas.microsoft.com/office/drawing/2014/main" id="{28A910EB-A53C-4F3F-B671-7EB18168790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96159" y="2878556"/>
            <a:ext cx="3311442" cy="1888958"/>
          </a:xfrm>
          <a:prstGeom prst="rect">
            <a:avLst/>
          </a:prstGeom>
        </p:spPr>
      </p:pic>
      <p:sp>
        <p:nvSpPr>
          <p:cNvPr id="8" name="Google Shape;807;p79">
            <a:extLst>
              <a:ext uri="{FF2B5EF4-FFF2-40B4-BE49-F238E27FC236}">
                <a16:creationId xmlns:a16="http://schemas.microsoft.com/office/drawing/2014/main" id="{E1F2B9D6-F24C-071E-FF2E-761C9A5752B8}"/>
              </a:ext>
            </a:extLst>
          </p:cNvPr>
          <p:cNvSpPr txBox="1"/>
          <p:nvPr/>
        </p:nvSpPr>
        <p:spPr>
          <a:xfrm>
            <a:off x="4694939" y="4768824"/>
            <a:ext cx="4320627" cy="353913"/>
          </a:xfrm>
          <a:prstGeom prst="rect">
            <a:avLst/>
          </a:prstGeom>
          <a:noFill/>
          <a:ln>
            <a:noFill/>
          </a:ln>
        </p:spPr>
        <p:txBody>
          <a:bodyPr spcFirstLastPara="1" wrap="square" lIns="91425" tIns="91425" rIns="91425" bIns="91425" anchor="t" anchorCtr="0">
            <a:spAutoFit/>
          </a:bodyPr>
          <a:lstStyle/>
          <a:p>
            <a:r>
              <a:rPr lang="en-US" altLang="zh-HK" sz="1100">
                <a:solidFill>
                  <a:srgbClr val="2D3B45"/>
                </a:solidFill>
                <a:latin typeface="Calibri"/>
                <a:ea typeface="Calibri"/>
                <a:cs typeface="Calibri"/>
              </a:rPr>
              <a:t>Video 2: Our idea of </a:t>
            </a:r>
            <a:r>
              <a:rPr lang="en-US" altLang="zh-HK" sz="1100" err="1">
                <a:solidFill>
                  <a:srgbClr val="2D3B45"/>
                </a:solidFill>
                <a:latin typeface="Calibri"/>
                <a:ea typeface="Calibri"/>
                <a:cs typeface="Calibri"/>
              </a:rPr>
              <a:t>GenAI</a:t>
            </a:r>
          </a:p>
        </p:txBody>
      </p:sp>
      <p:sp>
        <p:nvSpPr>
          <p:cNvPr id="9" name="Google Shape;807;p79">
            <a:extLst>
              <a:ext uri="{FF2B5EF4-FFF2-40B4-BE49-F238E27FC236}">
                <a16:creationId xmlns:a16="http://schemas.microsoft.com/office/drawing/2014/main" id="{5EAA0C43-FD6C-4875-D2E1-0E5AB43ECE0A}"/>
              </a:ext>
            </a:extLst>
          </p:cNvPr>
          <p:cNvSpPr txBox="1"/>
          <p:nvPr/>
        </p:nvSpPr>
        <p:spPr>
          <a:xfrm>
            <a:off x="4618643" y="2046909"/>
            <a:ext cx="3388913" cy="523190"/>
          </a:xfrm>
          <a:prstGeom prst="rect">
            <a:avLst/>
          </a:prstGeom>
          <a:noFill/>
          <a:ln>
            <a:noFill/>
          </a:ln>
        </p:spPr>
        <p:txBody>
          <a:bodyPr spcFirstLastPara="1" wrap="square" lIns="91425" tIns="91425" rIns="91425" bIns="91425" anchor="t" anchorCtr="0">
            <a:spAutoFit/>
          </a:bodyPr>
          <a:lstStyle/>
          <a:p>
            <a:r>
              <a:rPr lang="en-US" altLang="zh-HK" sz="1100">
                <a:solidFill>
                  <a:srgbClr val="2D3B45"/>
                </a:solidFill>
                <a:latin typeface="Calibri"/>
                <a:ea typeface="Calibri"/>
                <a:cs typeface="Calibri"/>
              </a:rPr>
              <a:t>2.  When FAQ doesn't include the questions, users can then ask </a:t>
            </a:r>
            <a:r>
              <a:rPr lang="en-US" altLang="zh-HK" sz="1100" err="1">
                <a:solidFill>
                  <a:srgbClr val="2D3B45"/>
                </a:solidFill>
                <a:latin typeface="Calibri"/>
                <a:ea typeface="Calibri"/>
                <a:cs typeface="Calibri"/>
              </a:rPr>
              <a:t>GenAI</a:t>
            </a:r>
          </a:p>
        </p:txBody>
      </p:sp>
    </p:spTree>
    <p:extLst>
      <p:ext uri="{BB962C8B-B14F-4D97-AF65-F5344CB8AC3E}">
        <p14:creationId xmlns:p14="http://schemas.microsoft.com/office/powerpoint/2010/main" val="113797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0"/>
          <p:cNvSpPr/>
          <p:nvPr/>
        </p:nvSpPr>
        <p:spPr>
          <a:xfrm>
            <a:off x="300725" y="390525"/>
            <a:ext cx="8729400" cy="45594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15" name="Google Shape;815;p80"/>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17" name="Google Shape;817;p80"/>
          <p:cNvSpPr txBox="1"/>
          <p:nvPr/>
        </p:nvSpPr>
        <p:spPr>
          <a:xfrm>
            <a:off x="307642" y="2396411"/>
            <a:ext cx="5106976" cy="353913"/>
          </a:xfrm>
          <a:prstGeom prst="rect">
            <a:avLst/>
          </a:prstGeom>
          <a:noFill/>
          <a:ln>
            <a:noFill/>
          </a:ln>
        </p:spPr>
        <p:txBody>
          <a:bodyPr spcFirstLastPara="1" wrap="square" lIns="91425" tIns="91425" rIns="91425" bIns="91425" anchor="t" anchorCtr="0">
            <a:spAutoFit/>
          </a:bodyPr>
          <a:lstStyle/>
          <a:p>
            <a:r>
              <a:rPr lang="zh-HK" sz="1100">
                <a:solidFill>
                  <a:srgbClr val="2D3B45"/>
                </a:solidFill>
                <a:latin typeface="Calibri"/>
                <a:ea typeface="Calibri"/>
                <a:cs typeface="Calibri"/>
                <a:sym typeface="Calibri"/>
              </a:rPr>
              <a:t>Fig. </a:t>
            </a:r>
            <a:r>
              <a:rPr lang="en-US" altLang="zh-HK" sz="1100">
                <a:solidFill>
                  <a:srgbClr val="2D3B45"/>
                </a:solidFill>
                <a:latin typeface="Calibri"/>
                <a:ea typeface="Calibri"/>
                <a:cs typeface="Calibri"/>
              </a:rPr>
              <a:t>3</a:t>
            </a:r>
            <a:r>
              <a:rPr lang="zh-HK" sz="1100">
                <a:solidFill>
                  <a:srgbClr val="2D3B45"/>
                </a:solidFill>
                <a:latin typeface="Calibri"/>
                <a:cs typeface="Calibri"/>
              </a:rPr>
              <a:t>: </a:t>
            </a:r>
            <a:r>
              <a:rPr lang="zh-HK" altLang="en-US" sz="1100">
                <a:solidFill>
                  <a:srgbClr val="2D3B45"/>
                </a:solidFill>
                <a:latin typeface="Calibri"/>
                <a:cs typeface="Calibri"/>
              </a:rPr>
              <a:t>Prompt the user to enter the class name</a:t>
            </a:r>
            <a:endParaRPr lang="en-US" altLang="zh-HK"/>
          </a:p>
        </p:txBody>
      </p:sp>
      <p:sp>
        <p:nvSpPr>
          <p:cNvPr id="819" name="Google Shape;819;p80"/>
          <p:cNvSpPr txBox="1"/>
          <p:nvPr/>
        </p:nvSpPr>
        <p:spPr>
          <a:xfrm>
            <a:off x="305613" y="4599885"/>
            <a:ext cx="5072548" cy="353913"/>
          </a:xfrm>
          <a:prstGeom prst="rect">
            <a:avLst/>
          </a:prstGeom>
          <a:noFill/>
          <a:ln>
            <a:noFill/>
          </a:ln>
        </p:spPr>
        <p:txBody>
          <a:bodyPr spcFirstLastPara="1" wrap="square" lIns="91425" tIns="91425" rIns="91425" bIns="91425" anchor="t" anchorCtr="0">
            <a:spAutoFit/>
          </a:bodyPr>
          <a:lstStyle/>
          <a:p>
            <a:r>
              <a:rPr lang="zh-HK" sz="1100">
                <a:solidFill>
                  <a:srgbClr val="2D3B45"/>
                </a:solidFill>
                <a:latin typeface="Calibri"/>
                <a:ea typeface="Calibri"/>
                <a:cs typeface="Calibri"/>
                <a:sym typeface="Calibri"/>
              </a:rPr>
              <a:t>Fig. 4:</a:t>
            </a:r>
            <a:r>
              <a:rPr lang="zh-HK" altLang="en-US" sz="1100">
                <a:solidFill>
                  <a:srgbClr val="2D3B45"/>
                </a:solidFill>
                <a:latin typeface="Calibri"/>
                <a:ea typeface="Calibri"/>
                <a:cs typeface="Calibri"/>
                <a:sym typeface="Calibri"/>
              </a:rPr>
              <a:t> </a:t>
            </a:r>
            <a:r>
              <a:rPr lang="en-US" sz="1100">
                <a:solidFill>
                  <a:srgbClr val="2D3B45"/>
                </a:solidFill>
                <a:latin typeface="Calibri"/>
                <a:ea typeface="Calibri"/>
                <a:cs typeface="Calibri"/>
              </a:rPr>
              <a:t>Prompt the user to enter the chapter number</a:t>
            </a:r>
          </a:p>
        </p:txBody>
      </p:sp>
      <p:pic>
        <p:nvPicPr>
          <p:cNvPr id="2" name="Picture 1" descr="A screen shot of a computer&#10;&#10;Description automatically generated">
            <a:extLst>
              <a:ext uri="{FF2B5EF4-FFF2-40B4-BE49-F238E27FC236}">
                <a16:creationId xmlns:a16="http://schemas.microsoft.com/office/drawing/2014/main" id="{9007FDB7-E540-B62D-6C7B-C7A323C1D57B}"/>
              </a:ext>
            </a:extLst>
          </p:cNvPr>
          <p:cNvPicPr>
            <a:picLocks noChangeAspect="1"/>
          </p:cNvPicPr>
          <p:nvPr/>
        </p:nvPicPr>
        <p:blipFill>
          <a:blip r:embed="rId3"/>
          <a:stretch>
            <a:fillRect/>
          </a:stretch>
        </p:blipFill>
        <p:spPr>
          <a:xfrm>
            <a:off x="309445" y="1479043"/>
            <a:ext cx="8723779" cy="91543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1DB6F47A-E5B8-2D1D-1A25-EF8FDFE74749}"/>
              </a:ext>
            </a:extLst>
          </p:cNvPr>
          <p:cNvPicPr>
            <a:picLocks noChangeAspect="1"/>
          </p:cNvPicPr>
          <p:nvPr/>
        </p:nvPicPr>
        <p:blipFill>
          <a:blip r:embed="rId4"/>
          <a:stretch>
            <a:fillRect/>
          </a:stretch>
        </p:blipFill>
        <p:spPr>
          <a:xfrm>
            <a:off x="309445" y="2896767"/>
            <a:ext cx="8715375" cy="1751905"/>
          </a:xfrm>
          <a:prstGeom prst="rect">
            <a:avLst/>
          </a:prstGeom>
        </p:spPr>
      </p:pic>
      <p:sp>
        <p:nvSpPr>
          <p:cNvPr id="4" name="Google Shape;817;p80">
            <a:extLst>
              <a:ext uri="{FF2B5EF4-FFF2-40B4-BE49-F238E27FC236}">
                <a16:creationId xmlns:a16="http://schemas.microsoft.com/office/drawing/2014/main" id="{ADEB3B05-6AB3-95AD-D559-27B1DCB37737}"/>
              </a:ext>
            </a:extLst>
          </p:cNvPr>
          <p:cNvSpPr txBox="1"/>
          <p:nvPr/>
        </p:nvSpPr>
        <p:spPr>
          <a:xfrm>
            <a:off x="307642" y="392718"/>
            <a:ext cx="5106976" cy="400079"/>
          </a:xfrm>
          <a:prstGeom prst="rect">
            <a:avLst/>
          </a:prstGeom>
          <a:noFill/>
          <a:ln>
            <a:noFill/>
          </a:ln>
        </p:spPr>
        <p:txBody>
          <a:bodyPr spcFirstLastPara="1" wrap="square" lIns="91425" tIns="91425" rIns="91425" bIns="91425" anchor="t" anchorCtr="0">
            <a:spAutoFit/>
          </a:bodyPr>
          <a:lstStyle/>
          <a:p>
            <a:r>
              <a:rPr lang="zh-HK" altLang="en-US" b="1">
                <a:solidFill>
                  <a:srgbClr val="2D3B45"/>
                </a:solidFill>
                <a:latin typeface="Calibri"/>
                <a:cs typeface="Calibri"/>
              </a:rPr>
              <a:t>Prototype Flow Showcase</a:t>
            </a:r>
          </a:p>
        </p:txBody>
      </p:sp>
      <p:sp>
        <p:nvSpPr>
          <p:cNvPr id="5" name="Google Shape;817;p80">
            <a:extLst>
              <a:ext uri="{FF2B5EF4-FFF2-40B4-BE49-F238E27FC236}">
                <a16:creationId xmlns:a16="http://schemas.microsoft.com/office/drawing/2014/main" id="{FEB1F861-4A21-32E0-493C-5DB934DA9378}"/>
              </a:ext>
            </a:extLst>
          </p:cNvPr>
          <p:cNvSpPr txBox="1"/>
          <p:nvPr/>
        </p:nvSpPr>
        <p:spPr>
          <a:xfrm>
            <a:off x="307642" y="867820"/>
            <a:ext cx="7806108" cy="353913"/>
          </a:xfrm>
          <a:prstGeom prst="rect">
            <a:avLst/>
          </a:prstGeom>
          <a:noFill/>
          <a:ln>
            <a:noFill/>
          </a:ln>
        </p:spPr>
        <p:txBody>
          <a:bodyPr spcFirstLastPara="1" wrap="square" lIns="91425" tIns="91425" rIns="91425" bIns="91425" anchor="t" anchorCtr="0">
            <a:spAutoFit/>
          </a:bodyPr>
          <a:lstStyle/>
          <a:p>
            <a:r>
              <a:rPr lang="zh-HK" altLang="en-US" sz="1100">
                <a:solidFill>
                  <a:srgbClr val="2D3B45"/>
                </a:solidFill>
                <a:latin typeface="Calibri"/>
                <a:cs typeface="Calibri"/>
              </a:rPr>
              <a:t>With the flow in mind, we have then made a concept prototype showing the essential functions of our GenAI tool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0"/>
          <p:cNvSpPr/>
          <p:nvPr/>
        </p:nvSpPr>
        <p:spPr>
          <a:xfrm>
            <a:off x="300725" y="390525"/>
            <a:ext cx="8729400" cy="45594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15" name="Google Shape;815;p80"/>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19" name="Google Shape;819;p80"/>
          <p:cNvSpPr txBox="1"/>
          <p:nvPr/>
        </p:nvSpPr>
        <p:spPr>
          <a:xfrm>
            <a:off x="305613" y="4572343"/>
            <a:ext cx="3000000" cy="523190"/>
          </a:xfrm>
          <a:prstGeom prst="rect">
            <a:avLst/>
          </a:prstGeom>
          <a:noFill/>
          <a:ln>
            <a:noFill/>
          </a:ln>
        </p:spPr>
        <p:txBody>
          <a:bodyPr spcFirstLastPara="1" wrap="square" lIns="91425" tIns="91425" rIns="91425" bIns="91425" anchor="t" anchorCtr="0">
            <a:spAutoFit/>
          </a:bodyPr>
          <a:lstStyle/>
          <a:p>
            <a:r>
              <a:rPr lang="zh-HK" sz="1100">
                <a:solidFill>
                  <a:srgbClr val="2D3B45"/>
                </a:solidFill>
                <a:latin typeface="Calibri"/>
                <a:ea typeface="Calibri"/>
                <a:cs typeface="Calibri"/>
                <a:sym typeface="Calibri"/>
              </a:rPr>
              <a:t>Fig. </a:t>
            </a:r>
            <a:r>
              <a:rPr lang="en-US" altLang="zh-HK" sz="1100">
                <a:solidFill>
                  <a:srgbClr val="2D3B45"/>
                </a:solidFill>
                <a:latin typeface="Calibri"/>
                <a:ea typeface="Calibri"/>
                <a:cs typeface="Calibri"/>
                <a:sym typeface="Calibri"/>
              </a:rPr>
              <a:t>6</a:t>
            </a:r>
            <a:r>
              <a:rPr lang="en-US" altLang="zh-HK" sz="1100">
                <a:solidFill>
                  <a:srgbClr val="2D3B45"/>
                </a:solidFill>
                <a:latin typeface="Calibri"/>
                <a:ea typeface="Calibri"/>
                <a:cs typeface="Calibri"/>
              </a:rPr>
              <a:t>: </a:t>
            </a:r>
            <a:r>
              <a:rPr lang="zh-HK" altLang="en-US" sz="1100">
                <a:solidFill>
                  <a:srgbClr val="2D3B45"/>
                </a:solidFill>
                <a:latin typeface="Calibri"/>
                <a:ea typeface="Calibri"/>
                <a:cs typeface="Calibri"/>
              </a:rPr>
              <a:t>The answer to the selected question</a:t>
            </a:r>
            <a:endParaRPr lang="en-US">
              <a:ea typeface="Calibri"/>
            </a:endParaRPr>
          </a:p>
          <a:p>
            <a:endParaRPr lang="en-US" sz="1100">
              <a:solidFill>
                <a:srgbClr val="2D3B45"/>
              </a:solidFill>
              <a:latin typeface="Calibri"/>
              <a:ea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8DF64250-838C-EB67-BD54-14878D9F4E23}"/>
              </a:ext>
            </a:extLst>
          </p:cNvPr>
          <p:cNvPicPr>
            <a:picLocks noChangeAspect="1"/>
          </p:cNvPicPr>
          <p:nvPr/>
        </p:nvPicPr>
        <p:blipFill>
          <a:blip r:embed="rId3"/>
          <a:stretch>
            <a:fillRect/>
          </a:stretch>
        </p:blipFill>
        <p:spPr>
          <a:xfrm>
            <a:off x="302559" y="393924"/>
            <a:ext cx="7219389" cy="164943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19FF377-13F5-7CC6-7727-3E4F3FE1FF9B}"/>
              </a:ext>
            </a:extLst>
          </p:cNvPr>
          <p:cNvPicPr>
            <a:picLocks noChangeAspect="1"/>
          </p:cNvPicPr>
          <p:nvPr/>
        </p:nvPicPr>
        <p:blipFill>
          <a:blip r:embed="rId4"/>
          <a:stretch>
            <a:fillRect/>
          </a:stretch>
        </p:blipFill>
        <p:spPr>
          <a:xfrm>
            <a:off x="302559" y="2456811"/>
            <a:ext cx="5488080" cy="2114491"/>
          </a:xfrm>
          <a:prstGeom prst="rect">
            <a:avLst/>
          </a:prstGeom>
        </p:spPr>
      </p:pic>
      <p:sp>
        <p:nvSpPr>
          <p:cNvPr id="5" name="Google Shape;817;p80">
            <a:extLst>
              <a:ext uri="{FF2B5EF4-FFF2-40B4-BE49-F238E27FC236}">
                <a16:creationId xmlns:a16="http://schemas.microsoft.com/office/drawing/2014/main" id="{3FD4816C-4C8E-BADF-71DD-3C848259C491}"/>
              </a:ext>
            </a:extLst>
          </p:cNvPr>
          <p:cNvSpPr txBox="1"/>
          <p:nvPr/>
        </p:nvSpPr>
        <p:spPr>
          <a:xfrm>
            <a:off x="300756" y="2072790"/>
            <a:ext cx="5106976" cy="353913"/>
          </a:xfrm>
          <a:prstGeom prst="rect">
            <a:avLst/>
          </a:prstGeom>
          <a:noFill/>
          <a:ln>
            <a:noFill/>
          </a:ln>
        </p:spPr>
        <p:txBody>
          <a:bodyPr spcFirstLastPara="1" wrap="square" lIns="91425" tIns="91425" rIns="91425" bIns="91425" anchor="t" anchorCtr="0">
            <a:spAutoFit/>
          </a:bodyPr>
          <a:lstStyle/>
          <a:p>
            <a:r>
              <a:rPr lang="zh-HK" sz="1100">
                <a:solidFill>
                  <a:srgbClr val="2D3B45"/>
                </a:solidFill>
                <a:latin typeface="Calibri"/>
                <a:ea typeface="Calibri"/>
                <a:cs typeface="Calibri"/>
                <a:sym typeface="Calibri"/>
              </a:rPr>
              <a:t>Fig. </a:t>
            </a:r>
            <a:r>
              <a:rPr lang="en-US" altLang="zh-HK" sz="1100">
                <a:solidFill>
                  <a:srgbClr val="2D3B45"/>
                </a:solidFill>
                <a:latin typeface="Calibri"/>
                <a:ea typeface="Calibri"/>
                <a:cs typeface="Calibri"/>
              </a:rPr>
              <a:t>5</a:t>
            </a:r>
            <a:r>
              <a:rPr lang="zh-HK" sz="1100">
                <a:solidFill>
                  <a:srgbClr val="2D3B45"/>
                </a:solidFill>
                <a:latin typeface="Calibri"/>
                <a:cs typeface="Calibri"/>
              </a:rPr>
              <a:t>: </a:t>
            </a:r>
            <a:r>
              <a:rPr lang="zh-HK" altLang="en-US" sz="1100">
                <a:solidFill>
                  <a:srgbClr val="2D3B45"/>
                </a:solidFill>
                <a:latin typeface="Calibri"/>
                <a:cs typeface="Calibri"/>
              </a:rPr>
              <a:t>Prompt the user to enter the FAQ number</a:t>
            </a:r>
            <a:endParaRPr lang="en-US" altLang="zh-HK"/>
          </a:p>
        </p:txBody>
      </p:sp>
    </p:spTree>
    <p:extLst>
      <p:ext uri="{BB962C8B-B14F-4D97-AF65-F5344CB8AC3E}">
        <p14:creationId xmlns:p14="http://schemas.microsoft.com/office/powerpoint/2010/main" val="985890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0"/>
          <p:cNvSpPr/>
          <p:nvPr/>
        </p:nvSpPr>
        <p:spPr>
          <a:xfrm>
            <a:off x="300725" y="390525"/>
            <a:ext cx="8729400" cy="4559400"/>
          </a:xfrm>
          <a:prstGeom prst="rect">
            <a:avLst/>
          </a:prstGeom>
          <a:solidFill>
            <a:schemeClr val="lt1"/>
          </a:solidFill>
          <a:ln w="9525" cap="flat" cmpd="sng">
            <a:solidFill>
              <a:srgbClr val="2D3B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815" name="Google Shape;815;p80"/>
          <p:cNvSpPr txBox="1"/>
          <p:nvPr/>
        </p:nvSpPr>
        <p:spPr>
          <a:xfrm>
            <a:off x="60945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2D3B45"/>
                </a:solidFill>
              </a:rPr>
              <a:t>Assignment 4: Start making it! - Prototype and Project Plan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19" name="Google Shape;819;p80"/>
          <p:cNvSpPr txBox="1"/>
          <p:nvPr/>
        </p:nvSpPr>
        <p:spPr>
          <a:xfrm>
            <a:off x="310954" y="3774611"/>
            <a:ext cx="3000000" cy="523190"/>
          </a:xfrm>
          <a:prstGeom prst="rect">
            <a:avLst/>
          </a:prstGeom>
          <a:noFill/>
          <a:ln>
            <a:noFill/>
          </a:ln>
        </p:spPr>
        <p:txBody>
          <a:bodyPr spcFirstLastPara="1" wrap="square" lIns="91425" tIns="91425" rIns="91425" bIns="91425" anchor="t" anchorCtr="0">
            <a:spAutoFit/>
          </a:bodyPr>
          <a:lstStyle/>
          <a:p>
            <a:r>
              <a:rPr lang="zh-HK" sz="1100">
                <a:solidFill>
                  <a:srgbClr val="2D3B45"/>
                </a:solidFill>
                <a:latin typeface="Calibri"/>
                <a:ea typeface="Calibri"/>
                <a:cs typeface="Calibri"/>
                <a:sym typeface="Calibri"/>
              </a:rPr>
              <a:t>Fig. </a:t>
            </a:r>
            <a:r>
              <a:rPr lang="en-US" altLang="zh-HK" sz="1100">
                <a:solidFill>
                  <a:srgbClr val="2D3B45"/>
                </a:solidFill>
                <a:latin typeface="Calibri"/>
                <a:ea typeface="Calibri"/>
                <a:cs typeface="Calibri"/>
                <a:sym typeface="Calibri"/>
              </a:rPr>
              <a:t>8: </a:t>
            </a:r>
            <a:r>
              <a:rPr lang="zh-HK" altLang="en-US" sz="1100">
                <a:solidFill>
                  <a:srgbClr val="2D3B45"/>
                </a:solidFill>
                <a:latin typeface="Calibri"/>
                <a:ea typeface="Calibri"/>
                <a:cs typeface="Calibri"/>
              </a:rPr>
              <a:t>The exit feature</a:t>
            </a:r>
            <a:endParaRPr lang="zh-HK" altLang="en-US" sz="1100">
              <a:solidFill>
                <a:srgbClr val="2D3B45"/>
              </a:solidFill>
              <a:ea typeface="Calibri"/>
              <a:cs typeface="Calibri"/>
            </a:endParaRPr>
          </a:p>
          <a:p>
            <a:pPr marL="0" lvl="0" indent="0" algn="l" rtl="0">
              <a:spcBef>
                <a:spcPts val="0"/>
              </a:spcBef>
              <a:spcAft>
                <a:spcPts val="0"/>
              </a:spcAft>
              <a:buNone/>
            </a:pPr>
            <a:endParaRPr sz="1100">
              <a:solidFill>
                <a:srgbClr val="2D3B45"/>
              </a:solidFill>
              <a:latin typeface="Calibri"/>
              <a:ea typeface="Calibri"/>
              <a:cs typeface="Calibri"/>
              <a:sym typeface="Calibri"/>
            </a:endParaRPr>
          </a:p>
        </p:txBody>
      </p:sp>
      <p:pic>
        <p:nvPicPr>
          <p:cNvPr id="2" name="Picture 1" descr="A black screen with white text&#10;&#10;Description automatically generated">
            <a:extLst>
              <a:ext uri="{FF2B5EF4-FFF2-40B4-BE49-F238E27FC236}">
                <a16:creationId xmlns:a16="http://schemas.microsoft.com/office/drawing/2014/main" id="{460413A8-D062-59B9-D302-1FD1CCC6D9FC}"/>
              </a:ext>
            </a:extLst>
          </p:cNvPr>
          <p:cNvPicPr>
            <a:picLocks noChangeAspect="1"/>
          </p:cNvPicPr>
          <p:nvPr/>
        </p:nvPicPr>
        <p:blipFill>
          <a:blip r:embed="rId3"/>
          <a:stretch>
            <a:fillRect/>
          </a:stretch>
        </p:blipFill>
        <p:spPr>
          <a:xfrm>
            <a:off x="302559" y="389212"/>
            <a:ext cx="8547286" cy="112937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167095A-4905-6B10-93E4-7F097481232C}"/>
              </a:ext>
            </a:extLst>
          </p:cNvPr>
          <p:cNvPicPr>
            <a:picLocks noChangeAspect="1"/>
          </p:cNvPicPr>
          <p:nvPr/>
        </p:nvPicPr>
        <p:blipFill>
          <a:blip r:embed="rId4"/>
          <a:stretch>
            <a:fillRect/>
          </a:stretch>
        </p:blipFill>
        <p:spPr>
          <a:xfrm>
            <a:off x="310963" y="2494583"/>
            <a:ext cx="8715375" cy="1280526"/>
          </a:xfrm>
          <a:prstGeom prst="rect">
            <a:avLst/>
          </a:prstGeom>
        </p:spPr>
      </p:pic>
      <p:sp>
        <p:nvSpPr>
          <p:cNvPr id="5" name="Google Shape;817;p80">
            <a:extLst>
              <a:ext uri="{FF2B5EF4-FFF2-40B4-BE49-F238E27FC236}">
                <a16:creationId xmlns:a16="http://schemas.microsoft.com/office/drawing/2014/main" id="{AA46B6B3-8F05-6C22-B463-09D09525545A}"/>
              </a:ext>
            </a:extLst>
          </p:cNvPr>
          <p:cNvSpPr txBox="1"/>
          <p:nvPr/>
        </p:nvSpPr>
        <p:spPr>
          <a:xfrm>
            <a:off x="302301" y="1515126"/>
            <a:ext cx="5106976" cy="353913"/>
          </a:xfrm>
          <a:prstGeom prst="rect">
            <a:avLst/>
          </a:prstGeom>
          <a:noFill/>
          <a:ln>
            <a:noFill/>
          </a:ln>
        </p:spPr>
        <p:txBody>
          <a:bodyPr spcFirstLastPara="1" wrap="square" lIns="91425" tIns="91425" rIns="91425" bIns="91425" anchor="t" anchorCtr="0">
            <a:spAutoFit/>
          </a:bodyPr>
          <a:lstStyle/>
          <a:p>
            <a:r>
              <a:rPr lang="zh-HK" sz="1100">
                <a:solidFill>
                  <a:srgbClr val="2D3B45"/>
                </a:solidFill>
                <a:latin typeface="Calibri"/>
                <a:ea typeface="Calibri"/>
                <a:cs typeface="Calibri"/>
                <a:sym typeface="Calibri"/>
              </a:rPr>
              <a:t>Fig. </a:t>
            </a:r>
            <a:r>
              <a:rPr lang="en-US" altLang="zh-HK" sz="1100">
                <a:solidFill>
                  <a:srgbClr val="2D3B45"/>
                </a:solidFill>
                <a:latin typeface="Calibri"/>
                <a:ea typeface="Calibri"/>
                <a:cs typeface="Calibri"/>
              </a:rPr>
              <a:t>7</a:t>
            </a:r>
            <a:r>
              <a:rPr lang="zh-HK" sz="1100">
                <a:solidFill>
                  <a:srgbClr val="2D3B45"/>
                </a:solidFill>
                <a:latin typeface="Calibri"/>
                <a:cs typeface="Calibri"/>
              </a:rPr>
              <a:t>: </a:t>
            </a:r>
            <a:r>
              <a:rPr lang="zh-HK" altLang="en-US" sz="1100">
                <a:solidFill>
                  <a:srgbClr val="2D3B45"/>
                </a:solidFill>
                <a:latin typeface="Calibri"/>
                <a:cs typeface="Calibri"/>
              </a:rPr>
              <a:t>Allowing users to use our GenAI to ask questions</a:t>
            </a:r>
            <a:endParaRPr lang="en-US" altLang="zh-HK"/>
          </a:p>
        </p:txBody>
      </p:sp>
    </p:spTree>
    <p:extLst>
      <p:ext uri="{BB962C8B-B14F-4D97-AF65-F5344CB8AC3E}">
        <p14:creationId xmlns:p14="http://schemas.microsoft.com/office/powerpoint/2010/main" val="37229277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58c0475-7577-4673-8890-c590ec8cd2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9CB0AB04512F45826EB9062ACC6356" ma:contentTypeVersion="5" ma:contentTypeDescription="Create a new document." ma:contentTypeScope="" ma:versionID="4e3089d1f48d2bfe1b55230e48256a0b">
  <xsd:schema xmlns:xsd="http://www.w3.org/2001/XMLSchema" xmlns:xs="http://www.w3.org/2001/XMLSchema" xmlns:p="http://schemas.microsoft.com/office/2006/metadata/properties" xmlns:ns3="b58c0475-7577-4673-8890-c590ec8cd232" targetNamespace="http://schemas.microsoft.com/office/2006/metadata/properties" ma:root="true" ma:fieldsID="1a9232cb90e3d5e4cd41abbb2047de75" ns3:_="">
    <xsd:import namespace="b58c0475-7577-4673-8890-c590ec8cd232"/>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c0475-7577-4673-8890-c590ec8cd2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72E007-F3B7-4255-9D2E-1FDF70B79D3B}">
  <ds:schemaRefs>
    <ds:schemaRef ds:uri="http://schemas.microsoft.com/sharepoint/v3/contenttype/forms"/>
  </ds:schemaRefs>
</ds:datastoreItem>
</file>

<file path=customXml/itemProps2.xml><?xml version="1.0" encoding="utf-8"?>
<ds:datastoreItem xmlns:ds="http://schemas.openxmlformats.org/officeDocument/2006/customXml" ds:itemID="{28A3DB8D-EBA2-4845-AECC-A5246F47B28F}">
  <ds:schemaRefs>
    <ds:schemaRef ds:uri="b58c0475-7577-4673-8890-c590ec8cd2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CB2359A-51A4-4D30-B0EA-E7C21A699548}">
  <ds:schemaRefs>
    <ds:schemaRef ds:uri="b58c0475-7577-4673-8890-c590ec8cd2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4321</Words>
  <Application>Microsoft Office PowerPoint</Application>
  <PresentationFormat>On-screen Show (16:9)</PresentationFormat>
  <Paragraphs>261</Paragraphs>
  <Slides>27</Slides>
  <Notes>27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Calibri,Sans-Serif</vt: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CHAN Shing Chung</cp:lastModifiedBy>
  <cp:revision>14</cp:revision>
  <dcterms:modified xsi:type="dcterms:W3CDTF">2023-11-06T15:34:29Z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0x010100909CB0AB04512F45826EB9062ACC6356</vt:lpwstr>
  </property>
</Properties>
</file>